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sldIdLst>
    <p:sldId id="256" r:id="rId2"/>
    <p:sldId id="257" r:id="rId3"/>
    <p:sldId id="268" r:id="rId4"/>
    <p:sldId id="269" r:id="rId5"/>
    <p:sldId id="270" r:id="rId6"/>
    <p:sldId id="271" r:id="rId7"/>
    <p:sldId id="272" r:id="rId8"/>
    <p:sldId id="258" r:id="rId9"/>
    <p:sldId id="259" r:id="rId10"/>
    <p:sldId id="260" r:id="rId11"/>
    <p:sldId id="261" r:id="rId12"/>
    <p:sldId id="262" r:id="rId13"/>
    <p:sldId id="279" r:id="rId14"/>
    <p:sldId id="280" r:id="rId15"/>
    <p:sldId id="281" r:id="rId16"/>
    <p:sldId id="282" r:id="rId17"/>
    <p:sldId id="263" r:id="rId18"/>
    <p:sldId id="264" r:id="rId19"/>
    <p:sldId id="265" r:id="rId20"/>
    <p:sldId id="273" r:id="rId21"/>
    <p:sldId id="274" r:id="rId22"/>
    <p:sldId id="275" r:id="rId23"/>
    <p:sldId id="276" r:id="rId24"/>
    <p:sldId id="277" r:id="rId25"/>
    <p:sldId id="278" r:id="rId26"/>
    <p:sldId id="266" r:id="rId27"/>
    <p:sldId id="26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0259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137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03307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84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461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667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0810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603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895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61777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361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5/25/2021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3397301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renyurdakul@karatekin.edu.tr" TargetMode="External"/><Relationship Id="rId2" Type="http://schemas.openxmlformats.org/officeDocument/2006/relationships/hyperlink" Target="mailto:meozdemir@karatekin.edu.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sign&#10;&#10;Description automatically generated">
            <a:extLst>
              <a:ext uri="{FF2B5EF4-FFF2-40B4-BE49-F238E27FC236}">
                <a16:creationId xmlns:a16="http://schemas.microsoft.com/office/drawing/2014/main" id="{981D4884-7FF4-BE4E-8C74-7C239B4EF110}"/>
              </a:ext>
            </a:extLst>
          </p:cNvPr>
          <p:cNvPicPr>
            <a:picLocks noChangeAspect="1"/>
          </p:cNvPicPr>
          <p:nvPr/>
        </p:nvPicPr>
        <p:blipFill>
          <a:blip r:embed="rId2"/>
          <a:stretch>
            <a:fillRect/>
          </a:stretch>
        </p:blipFill>
        <p:spPr>
          <a:xfrm>
            <a:off x="774700" y="2049354"/>
            <a:ext cx="3053422" cy="3053422"/>
          </a:xfrm>
          <a:prstGeom prst="rect">
            <a:avLst/>
          </a:prstGeom>
        </p:spPr>
      </p:pic>
      <p:sp>
        <p:nvSpPr>
          <p:cNvPr id="30" name="Rectangle 29">
            <a:extLst>
              <a:ext uri="{FF2B5EF4-FFF2-40B4-BE49-F238E27FC236}">
                <a16:creationId xmlns:a16="http://schemas.microsoft.com/office/drawing/2014/main" id="{6C60306D-4E52-44F2-9372-D634B17B8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5B7A88C-41C9-1E40-89B1-99633B4FF720}"/>
              </a:ext>
            </a:extLst>
          </p:cNvPr>
          <p:cNvSpPr>
            <a:spLocks noGrp="1"/>
          </p:cNvSpPr>
          <p:nvPr>
            <p:ph type="ctrTitle"/>
          </p:nvPr>
        </p:nvSpPr>
        <p:spPr>
          <a:xfrm>
            <a:off x="4579243" y="1419225"/>
            <a:ext cx="6798608" cy="2085869"/>
          </a:xfrm>
        </p:spPr>
        <p:txBody>
          <a:bodyPr>
            <a:normAutofit fontScale="90000"/>
          </a:bodyPr>
          <a:lstStyle/>
          <a:p>
            <a:r>
              <a:rPr lang="tr-TR" sz="3200" dirty="0">
                <a:solidFill>
                  <a:srgbClr val="FFFFFF"/>
                </a:solidFill>
              </a:rPr>
              <a:t>    ÇANKIRI KARATEKİN ÜNİVERSİTESİ</a:t>
            </a:r>
            <a:br>
              <a:rPr lang="tr-TR" dirty="0">
                <a:solidFill>
                  <a:srgbClr val="FFFFFF"/>
                </a:solidFill>
              </a:rPr>
            </a:br>
            <a:r>
              <a:rPr lang="tr-TR" dirty="0">
                <a:solidFill>
                  <a:srgbClr val="FFFFFF"/>
                </a:solidFill>
              </a:rPr>
              <a:t>         </a:t>
            </a:r>
            <a:r>
              <a:rPr lang="tr-TR" sz="2800" dirty="0">
                <a:solidFill>
                  <a:srgbClr val="FFFFFF"/>
                </a:solidFill>
              </a:rPr>
              <a:t>İNŞAAT MÜHENDİSLİĞİ BÖLÜMÜ</a:t>
            </a:r>
            <a:br>
              <a:rPr lang="tr-TR" sz="2800" dirty="0">
                <a:solidFill>
                  <a:srgbClr val="FFFFFF"/>
                </a:solidFill>
              </a:rPr>
            </a:br>
            <a:r>
              <a:rPr lang="tr-TR" sz="2800" dirty="0">
                <a:solidFill>
                  <a:srgbClr val="FFFFFF"/>
                </a:solidFill>
              </a:rPr>
              <a:t>     </a:t>
            </a:r>
            <a:br>
              <a:rPr lang="tr-TR" sz="2800" dirty="0">
                <a:solidFill>
                  <a:srgbClr val="FFFFFF"/>
                </a:solidFill>
              </a:rPr>
            </a:br>
            <a:br>
              <a:rPr lang="tr-TR" sz="2800" dirty="0">
                <a:solidFill>
                  <a:srgbClr val="FFFFFF"/>
                </a:solidFill>
              </a:rPr>
            </a:br>
            <a:r>
              <a:rPr lang="tr-TR" sz="2800" dirty="0">
                <a:solidFill>
                  <a:srgbClr val="FFFFFF"/>
                </a:solidFill>
              </a:rPr>
              <a:t>                </a:t>
            </a:r>
            <a:r>
              <a:rPr lang="tr-TR" sz="2400" dirty="0">
                <a:solidFill>
                  <a:srgbClr val="FFFFFF"/>
                </a:solidFill>
              </a:rPr>
              <a:t>STAJ BİLGİLENDİRME SUNUMU</a:t>
            </a:r>
          </a:p>
        </p:txBody>
      </p:sp>
    </p:spTree>
    <p:extLst>
      <p:ext uri="{BB962C8B-B14F-4D97-AF65-F5344CB8AC3E}">
        <p14:creationId xmlns:p14="http://schemas.microsoft.com/office/powerpoint/2010/main" val="3331692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DE4D-6E90-C546-A316-1010BCD86757}"/>
              </a:ext>
            </a:extLst>
          </p:cNvPr>
          <p:cNvSpPr>
            <a:spLocks noGrp="1"/>
          </p:cNvSpPr>
          <p:nvPr>
            <p:ph type="title"/>
          </p:nvPr>
        </p:nvSpPr>
        <p:spPr>
          <a:xfrm>
            <a:off x="581192" y="702156"/>
            <a:ext cx="11029616" cy="723232"/>
          </a:xfrm>
        </p:spPr>
        <p:txBody>
          <a:bodyPr/>
          <a:lstStyle/>
          <a:p>
            <a:r>
              <a:rPr lang="tr-TR" dirty="0"/>
              <a:t>STAJ BAŞVURU FORMU (EK1)</a:t>
            </a:r>
          </a:p>
        </p:txBody>
      </p:sp>
      <p:pic>
        <p:nvPicPr>
          <p:cNvPr id="5" name="Content Placeholder 4" descr="A screenshot of a cell phone&#10;&#10;Description automatically generated">
            <a:extLst>
              <a:ext uri="{FF2B5EF4-FFF2-40B4-BE49-F238E27FC236}">
                <a16:creationId xmlns:a16="http://schemas.microsoft.com/office/drawing/2014/main" id="{A7ADA910-D35F-244F-9869-1CB55D89D160}"/>
              </a:ext>
            </a:extLst>
          </p:cNvPr>
          <p:cNvPicPr>
            <a:picLocks noGrp="1" noChangeAspect="1"/>
          </p:cNvPicPr>
          <p:nvPr>
            <p:ph idx="1"/>
          </p:nvPr>
        </p:nvPicPr>
        <p:blipFill>
          <a:blip r:embed="rId2"/>
          <a:stretch>
            <a:fillRect/>
          </a:stretch>
        </p:blipFill>
        <p:spPr>
          <a:xfrm>
            <a:off x="3753219" y="1532965"/>
            <a:ext cx="4120697" cy="5163669"/>
          </a:xfrm>
        </p:spPr>
      </p:pic>
    </p:spTree>
    <p:extLst>
      <p:ext uri="{BB962C8B-B14F-4D97-AF65-F5344CB8AC3E}">
        <p14:creationId xmlns:p14="http://schemas.microsoft.com/office/powerpoint/2010/main" val="123118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024D-5F6F-494C-BBBB-749D845E5F7F}"/>
              </a:ext>
            </a:extLst>
          </p:cNvPr>
          <p:cNvSpPr>
            <a:spLocks noGrp="1"/>
          </p:cNvSpPr>
          <p:nvPr>
            <p:ph type="title"/>
          </p:nvPr>
        </p:nvSpPr>
        <p:spPr>
          <a:xfrm>
            <a:off x="581192" y="702156"/>
            <a:ext cx="11184984" cy="1140091"/>
          </a:xfrm>
        </p:spPr>
        <p:txBody>
          <a:bodyPr>
            <a:normAutofit fontScale="90000"/>
          </a:bodyPr>
          <a:lstStyle/>
          <a:p>
            <a:br>
              <a:rPr lang="tr-TR" dirty="0"/>
            </a:br>
            <a:br>
              <a:rPr lang="tr-TR" dirty="0"/>
            </a:br>
            <a:br>
              <a:rPr lang="tr-TR" dirty="0"/>
            </a:br>
            <a:r>
              <a:rPr lang="tr-TR" sz="4000" dirty="0"/>
              <a:t>Kurum Staj Değerlendirme Anket Formu(EK 2)</a:t>
            </a:r>
            <a:br>
              <a:rPr lang="tr-TR" dirty="0"/>
            </a:br>
            <a:endParaRPr lang="tr-TR" dirty="0"/>
          </a:p>
        </p:txBody>
      </p:sp>
      <p:pic>
        <p:nvPicPr>
          <p:cNvPr id="5" name="Content Placeholder 4" descr="A screenshot of a cell phone&#10;&#10;Description automatically generated">
            <a:extLst>
              <a:ext uri="{FF2B5EF4-FFF2-40B4-BE49-F238E27FC236}">
                <a16:creationId xmlns:a16="http://schemas.microsoft.com/office/drawing/2014/main" id="{8647879C-8A86-894E-8268-DE4C60A17C50}"/>
              </a:ext>
            </a:extLst>
          </p:cNvPr>
          <p:cNvPicPr>
            <a:picLocks noGrp="1" noChangeAspect="1"/>
          </p:cNvPicPr>
          <p:nvPr>
            <p:ph idx="1"/>
          </p:nvPr>
        </p:nvPicPr>
        <p:blipFill>
          <a:blip r:embed="rId2"/>
          <a:stretch>
            <a:fillRect/>
          </a:stretch>
        </p:blipFill>
        <p:spPr>
          <a:xfrm>
            <a:off x="3706951" y="1171556"/>
            <a:ext cx="4296378" cy="5484738"/>
          </a:xfrm>
        </p:spPr>
      </p:pic>
      <p:sp>
        <p:nvSpPr>
          <p:cNvPr id="3" name="TextBox 2">
            <a:extLst>
              <a:ext uri="{FF2B5EF4-FFF2-40B4-BE49-F238E27FC236}">
                <a16:creationId xmlns:a16="http://schemas.microsoft.com/office/drawing/2014/main" id="{0FB97D4D-5FCC-D44E-8EED-E7609BE98739}"/>
              </a:ext>
            </a:extLst>
          </p:cNvPr>
          <p:cNvSpPr txBox="1"/>
          <p:nvPr/>
        </p:nvSpPr>
        <p:spPr>
          <a:xfrm>
            <a:off x="4361793" y="2743200"/>
            <a:ext cx="809297" cy="215444"/>
          </a:xfrm>
          <a:prstGeom prst="rect">
            <a:avLst/>
          </a:prstGeom>
          <a:noFill/>
        </p:spPr>
        <p:txBody>
          <a:bodyPr wrap="square" rtlCol="0">
            <a:spAutoFit/>
          </a:bodyPr>
          <a:lstStyle/>
          <a:p>
            <a:r>
              <a:rPr lang="tr-TR" sz="800" dirty="0"/>
              <a:t>Şantiye/Büro</a:t>
            </a:r>
          </a:p>
        </p:txBody>
      </p:sp>
    </p:spTree>
    <p:extLst>
      <p:ext uri="{BB962C8B-B14F-4D97-AF65-F5344CB8AC3E}">
        <p14:creationId xmlns:p14="http://schemas.microsoft.com/office/powerpoint/2010/main" val="4180702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1C8B-5498-9A43-8037-5658C8F36BAF}"/>
              </a:ext>
            </a:extLst>
          </p:cNvPr>
          <p:cNvSpPr>
            <a:spLocks noGrp="1"/>
          </p:cNvSpPr>
          <p:nvPr>
            <p:ph type="title"/>
          </p:nvPr>
        </p:nvSpPr>
        <p:spPr>
          <a:xfrm>
            <a:off x="581192" y="702156"/>
            <a:ext cx="11029616" cy="871150"/>
          </a:xfrm>
        </p:spPr>
        <p:txBody>
          <a:bodyPr/>
          <a:lstStyle/>
          <a:p>
            <a:r>
              <a:rPr lang="tr-TR" dirty="0"/>
              <a:t>Staj hazırlık </a:t>
            </a:r>
            <a:r>
              <a:rPr lang="tr-TR" dirty="0" err="1"/>
              <a:t>sürecİ</a:t>
            </a:r>
            <a:endParaRPr lang="tr-TR" dirty="0"/>
          </a:p>
        </p:txBody>
      </p:sp>
      <p:sp>
        <p:nvSpPr>
          <p:cNvPr id="3" name="Content Placeholder 2">
            <a:extLst>
              <a:ext uri="{FF2B5EF4-FFF2-40B4-BE49-F238E27FC236}">
                <a16:creationId xmlns:a16="http://schemas.microsoft.com/office/drawing/2014/main" id="{D793C780-439A-5F49-A4ED-9239EE7ED9AA}"/>
              </a:ext>
            </a:extLst>
          </p:cNvPr>
          <p:cNvSpPr>
            <a:spLocks noGrp="1"/>
          </p:cNvSpPr>
          <p:nvPr>
            <p:ph idx="1"/>
          </p:nvPr>
        </p:nvSpPr>
        <p:spPr>
          <a:xfrm>
            <a:off x="581193" y="1967639"/>
            <a:ext cx="11029615" cy="4517136"/>
          </a:xfrm>
        </p:spPr>
        <p:txBody>
          <a:bodyPr>
            <a:normAutofit lnSpcReduction="10000"/>
          </a:bodyPr>
          <a:lstStyle/>
          <a:p>
            <a:pPr lvl="0" algn="just" fontAlgn="base"/>
            <a:r>
              <a:rPr lang="tr-TR" dirty="0"/>
              <a:t>Çankırı Karatekin Üniversitesi Zorunlu Staj Formu </a:t>
            </a:r>
            <a:r>
              <a:rPr lang="tr-TR" b="1" dirty="0"/>
              <a:t>3 nüsha halinde</a:t>
            </a:r>
            <a:r>
              <a:rPr lang="tr-TR" dirty="0"/>
              <a:t> öğrenci tarafından </a:t>
            </a:r>
            <a:r>
              <a:rPr lang="tr-TR" u="sng" dirty="0"/>
              <a:t>eksiksiz </a:t>
            </a:r>
            <a:r>
              <a:rPr lang="tr-TR" dirty="0"/>
              <a:t>doldurulduktan sonra, basılı halde imzalanarak resim veya PDF belge formatında detaylı transkriptleri (UBIS sisteminden alınacak) ile birlikte e-posta ekinde Staj Komisyon Başkanlığına (</a:t>
            </a:r>
            <a:r>
              <a:rPr lang="tr-TR" dirty="0">
                <a:hlinkClick r:id="rId2"/>
              </a:rPr>
              <a:t>meozdemir@karatekin.edu.tr</a:t>
            </a:r>
            <a:r>
              <a:rPr lang="tr-TR" dirty="0"/>
              <a:t>) gönderilir.</a:t>
            </a:r>
          </a:p>
          <a:p>
            <a:pPr lvl="0" algn="just" fontAlgn="base"/>
            <a:r>
              <a:rPr lang="tr-TR" dirty="0"/>
              <a:t>Bölüm staj komisyonu başkanı, uygun görülen stajları onaylayarak öğrencinin başvuru formunda beyan ettiği e-posta adresine elektronik olarak gönderir.</a:t>
            </a:r>
          </a:p>
          <a:p>
            <a:pPr lvl="0" algn="just" fontAlgn="base"/>
            <a:r>
              <a:rPr lang="tr-TR" dirty="0"/>
              <a:t>Öğrenciler, başvuru formundaki firma onayı için, bu elektronik dosyayı ilgili kurum/kuruluşa e-posta yoluyla veya elden onaylatarak; bu staj yeri onaylı başvuru formunu yine elektronik resim veya PDF belge şeklinde staj başlangıcından </a:t>
            </a:r>
            <a:r>
              <a:rPr lang="tr-TR" b="1" dirty="0"/>
              <a:t>en az 30 gün önce</a:t>
            </a:r>
            <a:r>
              <a:rPr lang="tr-TR" dirty="0"/>
              <a:t> nüfus cüzdanı fotokopisi ile birlikte (</a:t>
            </a:r>
            <a:r>
              <a:rPr lang="tr-TR" dirty="0">
                <a:hlinkClick r:id="rId3"/>
              </a:rPr>
              <a:t>erenyurdakul@karatekin.edu.tr</a:t>
            </a:r>
            <a:r>
              <a:rPr lang="tr-TR" dirty="0"/>
              <a:t>) adresine e-posta ekinde gönderir.</a:t>
            </a:r>
          </a:p>
          <a:p>
            <a:pPr lvl="0" algn="just" fontAlgn="base"/>
            <a:r>
              <a:rPr lang="tr-TR" dirty="0"/>
              <a:t>Formlarınız eksiksiz doldurulmalıdır. Doldurulması gereken kısımların eksik olması halinde formlarınız düzenlemeniz için iade edilir. Aradaki süre kaybı öğrencinin sorumluluğundadır.  Resim yapıştırılarak teslim edilecek formlar resimsiz kabul edilmez. Formların formatlarının </a:t>
            </a:r>
            <a:r>
              <a:rPr lang="tr-TR" b="1" dirty="0"/>
              <a:t>değiştirmeyiniz.</a:t>
            </a:r>
          </a:p>
          <a:p>
            <a:pPr lvl="0" algn="just" fontAlgn="base"/>
            <a:r>
              <a:rPr lang="tr-TR" dirty="0"/>
              <a:t>Öğrenciler yaz döneminde yaptıkları stajların Staj Başvuru Formu (EK-1) ve kurum Stajyer Değerlendirme Anket Formu (EK-2) belgelerini (İşyeri yetkilisince kaşeli, imzalı ve mühürlü olacak) kapalı zarf içinde staj raporu ve </a:t>
            </a:r>
            <a:r>
              <a:rPr lang="tr-TR" b="1" dirty="0"/>
              <a:t>zorunlu staj formunun aslı</a:t>
            </a:r>
            <a:r>
              <a:rPr lang="tr-TR" dirty="0"/>
              <a:t> ile birlikte stajı takip eden eğitim-öğretim döneminin en geç 4. haftasına kadar teslim etmelidir.  </a:t>
            </a:r>
          </a:p>
        </p:txBody>
      </p:sp>
    </p:spTree>
    <p:extLst>
      <p:ext uri="{BB962C8B-B14F-4D97-AF65-F5344CB8AC3E}">
        <p14:creationId xmlns:p14="http://schemas.microsoft.com/office/powerpoint/2010/main" val="3328492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2C23CB-2A29-41ED-B43B-345B7340989B}"/>
              </a:ext>
            </a:extLst>
          </p:cNvPr>
          <p:cNvSpPr>
            <a:spLocks noGrp="1"/>
          </p:cNvSpPr>
          <p:nvPr>
            <p:ph type="title"/>
          </p:nvPr>
        </p:nvSpPr>
        <p:spPr/>
        <p:txBody>
          <a:bodyPr>
            <a:normAutofit/>
          </a:bodyPr>
          <a:lstStyle/>
          <a:p>
            <a:r>
              <a:rPr lang="tr-TR" dirty="0" err="1"/>
              <a:t>Ubis</a:t>
            </a:r>
            <a:r>
              <a:rPr lang="tr-TR" dirty="0"/>
              <a:t> sisteminden staj başvurusu </a:t>
            </a:r>
          </a:p>
        </p:txBody>
      </p:sp>
      <p:sp>
        <p:nvSpPr>
          <p:cNvPr id="3" name="İçerik Yer Tutucusu 2">
            <a:extLst>
              <a:ext uri="{FF2B5EF4-FFF2-40B4-BE49-F238E27FC236}">
                <a16:creationId xmlns:a16="http://schemas.microsoft.com/office/drawing/2014/main" id="{E58F3895-4D18-4665-B272-7AB6AFC00958}"/>
              </a:ext>
            </a:extLst>
          </p:cNvPr>
          <p:cNvSpPr>
            <a:spLocks noGrp="1"/>
          </p:cNvSpPr>
          <p:nvPr>
            <p:ph idx="1"/>
          </p:nvPr>
        </p:nvSpPr>
        <p:spPr>
          <a:xfrm>
            <a:off x="581192" y="2340864"/>
            <a:ext cx="11029615" cy="1088136"/>
          </a:xfrm>
        </p:spPr>
        <p:txBody>
          <a:bodyPr/>
          <a:lstStyle/>
          <a:p>
            <a:r>
              <a:rPr lang="tr-TR" dirty="0"/>
              <a:t>Belgelerle bölüme yapılacak başvurunun haricinde UBİS sisteminden de staj başvurusu yapılması gerekmektedir.</a:t>
            </a:r>
          </a:p>
        </p:txBody>
      </p:sp>
    </p:spTree>
    <p:extLst>
      <p:ext uri="{BB962C8B-B14F-4D97-AF65-F5344CB8AC3E}">
        <p14:creationId xmlns:p14="http://schemas.microsoft.com/office/powerpoint/2010/main" val="153389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103B52E6-6712-450F-96C1-719B730EF753}"/>
              </a:ext>
            </a:extLst>
          </p:cNvPr>
          <p:cNvPicPr>
            <a:picLocks noGrp="1" noChangeAspect="1"/>
          </p:cNvPicPr>
          <p:nvPr>
            <p:ph idx="1"/>
          </p:nvPr>
        </p:nvPicPr>
        <p:blipFill>
          <a:blip r:embed="rId2"/>
          <a:stretch>
            <a:fillRect/>
          </a:stretch>
        </p:blipFill>
        <p:spPr>
          <a:xfrm>
            <a:off x="436734" y="261258"/>
            <a:ext cx="2250482" cy="6479466"/>
          </a:xfrm>
        </p:spPr>
      </p:pic>
      <p:sp>
        <p:nvSpPr>
          <p:cNvPr id="12" name="İçerik Yer Tutucusu 2">
            <a:extLst>
              <a:ext uri="{FF2B5EF4-FFF2-40B4-BE49-F238E27FC236}">
                <a16:creationId xmlns:a16="http://schemas.microsoft.com/office/drawing/2014/main" id="{E75AC63D-0A24-490C-BA86-EFAAFD205275}"/>
              </a:ext>
            </a:extLst>
          </p:cNvPr>
          <p:cNvSpPr txBox="1">
            <a:spLocks/>
          </p:cNvSpPr>
          <p:nvPr/>
        </p:nvSpPr>
        <p:spPr>
          <a:xfrm>
            <a:off x="2883159" y="559837"/>
            <a:ext cx="8727648" cy="3339074"/>
          </a:xfrm>
          <a:prstGeom prst="rect">
            <a:avLst/>
          </a:prstGeom>
        </p:spPr>
        <p:txBody>
          <a:bodyPr vert="horz" lIns="91440" tIns="45720" rIns="91440" bIns="45720" rtlCol="0" anchor="ctr">
            <a:normAutofit/>
          </a:bodyPr>
          <a:lst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dirty="0"/>
              <a:t>UBİS sisteminden de staj başvurusu yapmak için kullanıcı adı ve şifrenizle UBİS sistemine girdikten sonra sol tarafta yer alan panelden ‘Başvuru İşlemleri’ sekmesine gidilir.</a:t>
            </a:r>
          </a:p>
          <a:p>
            <a:r>
              <a:rPr lang="tr-TR" dirty="0"/>
              <a:t>Başvuru İşlemleri sekmesi altında yer alan ‘Staj’ kısmına girilir.</a:t>
            </a:r>
          </a:p>
          <a:p>
            <a:r>
              <a:rPr lang="tr-TR" dirty="0"/>
              <a:t>Açılan sayfada yer alan ‘Staj İşlemleri’ bölümünden ilgili eğitim öğretim yılının yaz dönemi seçilir ve ‘Başvuru Formu’ butonuna tıklanır.</a:t>
            </a:r>
          </a:p>
        </p:txBody>
      </p:sp>
      <p:pic>
        <p:nvPicPr>
          <p:cNvPr id="16" name="Resim 15">
            <a:extLst>
              <a:ext uri="{FF2B5EF4-FFF2-40B4-BE49-F238E27FC236}">
                <a16:creationId xmlns:a16="http://schemas.microsoft.com/office/drawing/2014/main" id="{8EBE9DC4-8C5C-40A0-ADD8-FC5FBCA2BD76}"/>
              </a:ext>
            </a:extLst>
          </p:cNvPr>
          <p:cNvPicPr>
            <a:picLocks noChangeAspect="1"/>
          </p:cNvPicPr>
          <p:nvPr/>
        </p:nvPicPr>
        <p:blipFill>
          <a:blip r:embed="rId3"/>
          <a:stretch>
            <a:fillRect/>
          </a:stretch>
        </p:blipFill>
        <p:spPr>
          <a:xfrm>
            <a:off x="4350868" y="3898911"/>
            <a:ext cx="5243131" cy="1419538"/>
          </a:xfrm>
          <a:prstGeom prst="rect">
            <a:avLst/>
          </a:prstGeom>
        </p:spPr>
      </p:pic>
      <p:sp>
        <p:nvSpPr>
          <p:cNvPr id="17" name="Ok: Sağ 16">
            <a:extLst>
              <a:ext uri="{FF2B5EF4-FFF2-40B4-BE49-F238E27FC236}">
                <a16:creationId xmlns:a16="http://schemas.microsoft.com/office/drawing/2014/main" id="{13A1B5B4-181E-4114-BBAC-7F69DF7F24E2}"/>
              </a:ext>
            </a:extLst>
          </p:cNvPr>
          <p:cNvSpPr/>
          <p:nvPr/>
        </p:nvSpPr>
        <p:spPr>
          <a:xfrm>
            <a:off x="2761861" y="4128153"/>
            <a:ext cx="1455576" cy="9610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373273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FBB6A2FC-A102-4C79-913C-2E40AC2B42D8}"/>
              </a:ext>
            </a:extLst>
          </p:cNvPr>
          <p:cNvPicPr>
            <a:picLocks noGrp="1" noChangeAspect="1"/>
          </p:cNvPicPr>
          <p:nvPr>
            <p:ph idx="1"/>
          </p:nvPr>
        </p:nvPicPr>
        <p:blipFill>
          <a:blip r:embed="rId2"/>
          <a:stretch>
            <a:fillRect/>
          </a:stretch>
        </p:blipFill>
        <p:spPr>
          <a:xfrm>
            <a:off x="254841" y="0"/>
            <a:ext cx="5834937" cy="3609109"/>
          </a:xfrm>
        </p:spPr>
      </p:pic>
      <p:pic>
        <p:nvPicPr>
          <p:cNvPr id="7" name="Resim 6">
            <a:extLst>
              <a:ext uri="{FF2B5EF4-FFF2-40B4-BE49-F238E27FC236}">
                <a16:creationId xmlns:a16="http://schemas.microsoft.com/office/drawing/2014/main" id="{F85CEBB7-110B-4600-8BA6-B6687C7B6AC3}"/>
              </a:ext>
            </a:extLst>
          </p:cNvPr>
          <p:cNvPicPr>
            <a:picLocks noChangeAspect="1"/>
          </p:cNvPicPr>
          <p:nvPr/>
        </p:nvPicPr>
        <p:blipFill>
          <a:blip r:embed="rId3"/>
          <a:stretch>
            <a:fillRect/>
          </a:stretch>
        </p:blipFill>
        <p:spPr>
          <a:xfrm>
            <a:off x="6567834" y="0"/>
            <a:ext cx="5624166" cy="6858000"/>
          </a:xfrm>
          <a:prstGeom prst="rect">
            <a:avLst/>
          </a:prstGeom>
        </p:spPr>
      </p:pic>
      <p:sp>
        <p:nvSpPr>
          <p:cNvPr id="9" name="İçerik Yer Tutucusu 2">
            <a:extLst>
              <a:ext uri="{FF2B5EF4-FFF2-40B4-BE49-F238E27FC236}">
                <a16:creationId xmlns:a16="http://schemas.microsoft.com/office/drawing/2014/main" id="{8702221F-5A7F-4D5E-A721-27E2FA06E44C}"/>
              </a:ext>
            </a:extLst>
          </p:cNvPr>
          <p:cNvSpPr txBox="1">
            <a:spLocks/>
          </p:cNvSpPr>
          <p:nvPr/>
        </p:nvSpPr>
        <p:spPr>
          <a:xfrm>
            <a:off x="1" y="3704253"/>
            <a:ext cx="6567834" cy="3228392"/>
          </a:xfrm>
          <a:prstGeom prst="rect">
            <a:avLst/>
          </a:prstGeom>
        </p:spPr>
        <p:txBody>
          <a:bodyPr vert="horz" lIns="91440" tIns="45720" rIns="91440" bIns="45720" rtlCol="0" anchor="ctr">
            <a:normAutofit lnSpcReduction="10000"/>
          </a:bodyPr>
          <a:lst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dirty="0"/>
              <a:t>Başvuru Formu butonuna tıkladıktan sonra açılan sayfada ‘Staj Bilgileri’ ve ‘Adres Bilgileri’ kısmı eksiksiz ve hatasız olarak doldurulur.</a:t>
            </a:r>
          </a:p>
          <a:p>
            <a:r>
              <a:rPr lang="tr-TR" dirty="0"/>
              <a:t>‘Staj Etabı’ seçimi Adres Bilgileri kısmında ye alan ‘Staj Tarih Aralığınız’ kısmından seçilir.</a:t>
            </a:r>
          </a:p>
          <a:p>
            <a:r>
              <a:rPr lang="tr-TR" dirty="0"/>
              <a:t>UBİS sisteminden seçeceğiniz tarih ile staj evraklarınızda yazan tarihin </a:t>
            </a:r>
            <a:r>
              <a:rPr lang="tr-TR" b="1" u="sng" dirty="0"/>
              <a:t>mutlaka aynı olması gerekmektedir.  </a:t>
            </a:r>
            <a:r>
              <a:rPr lang="tr-TR" dirty="0"/>
              <a:t>Aksi durumda stajınız onaylanmayacaktır.</a:t>
            </a:r>
          </a:p>
          <a:p>
            <a:r>
              <a:rPr lang="tr-TR" dirty="0"/>
              <a:t>Bütün bilgiler eksiksiz ve hatasız olarak doldurulduğunda ‘Kaydet’ butonuna tıklanır ve başvuru işlemi tamamlanır.</a:t>
            </a:r>
          </a:p>
          <a:p>
            <a:endParaRPr lang="tr-TR" dirty="0"/>
          </a:p>
        </p:txBody>
      </p:sp>
    </p:spTree>
    <p:extLst>
      <p:ext uri="{BB962C8B-B14F-4D97-AF65-F5344CB8AC3E}">
        <p14:creationId xmlns:p14="http://schemas.microsoft.com/office/powerpoint/2010/main" val="160056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1DF2036-5E8A-4170-88E2-AAAB1207D95A}"/>
              </a:ext>
            </a:extLst>
          </p:cNvPr>
          <p:cNvPicPr>
            <a:picLocks noChangeAspect="1"/>
          </p:cNvPicPr>
          <p:nvPr/>
        </p:nvPicPr>
        <p:blipFill>
          <a:blip r:embed="rId2"/>
          <a:stretch>
            <a:fillRect/>
          </a:stretch>
        </p:blipFill>
        <p:spPr>
          <a:xfrm>
            <a:off x="1243500" y="1092497"/>
            <a:ext cx="9705000" cy="1268148"/>
          </a:xfrm>
          <a:prstGeom prst="rect">
            <a:avLst/>
          </a:prstGeom>
        </p:spPr>
      </p:pic>
      <p:sp>
        <p:nvSpPr>
          <p:cNvPr id="6" name="İçerik Yer Tutucusu 2">
            <a:extLst>
              <a:ext uri="{FF2B5EF4-FFF2-40B4-BE49-F238E27FC236}">
                <a16:creationId xmlns:a16="http://schemas.microsoft.com/office/drawing/2014/main" id="{4A7D2D2A-0D5A-430D-AF44-F4A1D5FEE922}"/>
              </a:ext>
            </a:extLst>
          </p:cNvPr>
          <p:cNvSpPr>
            <a:spLocks noGrp="1"/>
          </p:cNvSpPr>
          <p:nvPr>
            <p:ph idx="1"/>
          </p:nvPr>
        </p:nvSpPr>
        <p:spPr>
          <a:xfrm>
            <a:off x="581192" y="2884932"/>
            <a:ext cx="11029615" cy="1088136"/>
          </a:xfrm>
        </p:spPr>
        <p:txBody>
          <a:bodyPr/>
          <a:lstStyle/>
          <a:p>
            <a:r>
              <a:rPr lang="tr-TR" dirty="0"/>
              <a:t>Bütün başvuru işlemleri tamamlandığında ve stajınız onaylandıktan sonra ‘Başvuru İşlemleri’ &gt; ‘Staj’ sekmesinde yer alan kısımdan ‘İşe Giriş Bildirgesi’ temin edilebilir. Sigortanızın yapıldığına dair belge temin edilir.</a:t>
            </a:r>
          </a:p>
        </p:txBody>
      </p:sp>
    </p:spTree>
    <p:extLst>
      <p:ext uri="{BB962C8B-B14F-4D97-AF65-F5344CB8AC3E}">
        <p14:creationId xmlns:p14="http://schemas.microsoft.com/office/powerpoint/2010/main" val="189386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5D71D-BCF8-724C-A23E-C2996B34407A}"/>
              </a:ext>
            </a:extLst>
          </p:cNvPr>
          <p:cNvSpPr>
            <a:spLocks noGrp="1"/>
          </p:cNvSpPr>
          <p:nvPr>
            <p:ph type="title"/>
          </p:nvPr>
        </p:nvSpPr>
        <p:spPr/>
        <p:txBody>
          <a:bodyPr/>
          <a:lstStyle/>
          <a:p>
            <a:r>
              <a:rPr lang="tr-TR" dirty="0"/>
              <a:t>Staj </a:t>
            </a:r>
            <a:r>
              <a:rPr lang="tr-TR" dirty="0" err="1"/>
              <a:t>sürecİ</a:t>
            </a:r>
            <a:endParaRPr lang="tr-TR" dirty="0"/>
          </a:p>
        </p:txBody>
      </p:sp>
      <p:sp>
        <p:nvSpPr>
          <p:cNvPr id="3" name="Content Placeholder 2">
            <a:extLst>
              <a:ext uri="{FF2B5EF4-FFF2-40B4-BE49-F238E27FC236}">
                <a16:creationId xmlns:a16="http://schemas.microsoft.com/office/drawing/2014/main" id="{83D9CBB4-784A-794C-889C-3F4A13B8BC97}"/>
              </a:ext>
            </a:extLst>
          </p:cNvPr>
          <p:cNvSpPr>
            <a:spLocks noGrp="1"/>
          </p:cNvSpPr>
          <p:nvPr>
            <p:ph idx="1"/>
          </p:nvPr>
        </p:nvSpPr>
        <p:spPr/>
        <p:txBody>
          <a:bodyPr/>
          <a:lstStyle/>
          <a:p>
            <a:pPr algn="just"/>
            <a:r>
              <a:rPr lang="tr-TR" dirty="0"/>
              <a:t>İNŞ 300 Şantiye Stajı ve İNŞ 400 Şantiye/Ofis Stajı 20 </a:t>
            </a:r>
            <a:r>
              <a:rPr lang="tr-TR" b="1" dirty="0"/>
              <a:t>iş günüdür.</a:t>
            </a:r>
          </a:p>
          <a:p>
            <a:pPr algn="just"/>
            <a:r>
              <a:rPr lang="tr-TR" dirty="0"/>
              <a:t>Stajlar mutlaka </a:t>
            </a:r>
            <a:r>
              <a:rPr lang="tr-TR" u="sng" dirty="0"/>
              <a:t>İnşaat Mühendisi </a:t>
            </a:r>
            <a:r>
              <a:rPr lang="tr-TR" dirty="0"/>
              <a:t>kontrolünde yapılacaktır. Bunun haricindeki bir durumda stajınız </a:t>
            </a:r>
            <a:r>
              <a:rPr lang="tr-TR" b="1" dirty="0"/>
              <a:t>kesinlikle kabul edilmeyecektir.</a:t>
            </a:r>
          </a:p>
          <a:p>
            <a:pPr algn="just"/>
            <a:r>
              <a:rPr lang="tr-TR" dirty="0"/>
              <a:t>Yaz okulundan ders alan öğrenciler, yaz okulu ders döneminde staj yapamazlar.</a:t>
            </a:r>
          </a:p>
          <a:p>
            <a:pPr algn="just"/>
            <a:r>
              <a:rPr lang="tr-TR" dirty="0"/>
              <a:t>Staj Raporu/Defteri, staj yaptığınız dönemde yazılmalıdır. </a:t>
            </a:r>
          </a:p>
          <a:p>
            <a:pPr lvl="0" algn="just" fontAlgn="base"/>
            <a:r>
              <a:rPr lang="tr-TR" dirty="0"/>
              <a:t>Staj raporları, staj yazma esaslarında belirtilen formata uygun olacak şekilde hazırlanarak teslim edilecektir. Örnek staj defterine bölüm sayfamızda “STAJ” sekmesinden ulaşabilirsiniz.</a:t>
            </a:r>
            <a:endParaRPr lang="x-none" dirty="0"/>
          </a:p>
          <a:p>
            <a:pPr lvl="0" algn="just" fontAlgn="base"/>
            <a:r>
              <a:rPr lang="tr-TR" dirty="0"/>
              <a:t>Staj raporunun kapak sayfası ve yapılan çalışmaların özetlendiği sayfaların tamamı stajyer sorumlusu olan </a:t>
            </a:r>
            <a:r>
              <a:rPr lang="tr-TR" b="1" dirty="0"/>
              <a:t>inşaat mühendisine</a:t>
            </a:r>
            <a:r>
              <a:rPr lang="tr-TR" dirty="0"/>
              <a:t> onaylatılmalıdır. Aksi durumda staj geçersiz sayılacaktır.  </a:t>
            </a:r>
            <a:endParaRPr lang="x-none" dirty="0"/>
          </a:p>
          <a:p>
            <a:endParaRPr lang="tr-TR" dirty="0"/>
          </a:p>
        </p:txBody>
      </p:sp>
    </p:spTree>
    <p:extLst>
      <p:ext uri="{BB962C8B-B14F-4D97-AF65-F5344CB8AC3E}">
        <p14:creationId xmlns:p14="http://schemas.microsoft.com/office/powerpoint/2010/main" val="66154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BC5E-6464-6649-A601-17AC56B55AF8}"/>
              </a:ext>
            </a:extLst>
          </p:cNvPr>
          <p:cNvSpPr>
            <a:spLocks noGrp="1"/>
          </p:cNvSpPr>
          <p:nvPr>
            <p:ph type="title"/>
          </p:nvPr>
        </p:nvSpPr>
        <p:spPr/>
        <p:txBody>
          <a:bodyPr/>
          <a:lstStyle/>
          <a:p>
            <a:r>
              <a:rPr lang="tr-TR" dirty="0"/>
              <a:t>Staj Sonrası süreç</a:t>
            </a:r>
          </a:p>
        </p:txBody>
      </p:sp>
      <p:sp>
        <p:nvSpPr>
          <p:cNvPr id="3" name="Content Placeholder 2">
            <a:extLst>
              <a:ext uri="{FF2B5EF4-FFF2-40B4-BE49-F238E27FC236}">
                <a16:creationId xmlns:a16="http://schemas.microsoft.com/office/drawing/2014/main" id="{FA269305-A170-3C46-8828-7115E656CA9D}"/>
              </a:ext>
            </a:extLst>
          </p:cNvPr>
          <p:cNvSpPr>
            <a:spLocks noGrp="1"/>
          </p:cNvSpPr>
          <p:nvPr>
            <p:ph idx="1"/>
          </p:nvPr>
        </p:nvSpPr>
        <p:spPr/>
        <p:txBody>
          <a:bodyPr/>
          <a:lstStyle/>
          <a:p>
            <a:pPr>
              <a:buFont typeface="Wingdings" pitchFamily="2" charset="2"/>
              <a:buChar char="§"/>
            </a:pPr>
            <a:r>
              <a:rPr lang="tr-TR" dirty="0"/>
              <a:t>Staj Başvuru Formu (EK-I) ve Stajyer Değerlendirme Anket Formu(EK-II) belgelerini </a:t>
            </a:r>
            <a:r>
              <a:rPr lang="tr-TR" b="1" dirty="0"/>
              <a:t>(İşyeri yetkilisince kaşeli, imzalı ve mühürlü olacak) </a:t>
            </a:r>
            <a:r>
              <a:rPr lang="tr-TR" sz="2000" b="1" dirty="0"/>
              <a:t>KAPALI ZARF İÇERİSİNDE </a:t>
            </a:r>
            <a:r>
              <a:rPr lang="tr-TR" u="sng" dirty="0"/>
              <a:t>staj defteri ve </a:t>
            </a:r>
            <a:r>
              <a:rPr lang="tr-TR" b="1" u="sng" dirty="0"/>
              <a:t>zorunlu staj formunun aslı</a:t>
            </a:r>
            <a:r>
              <a:rPr lang="tr-TR" u="sng" dirty="0"/>
              <a:t> ile birlikte </a:t>
            </a:r>
            <a:r>
              <a:rPr lang="tr-TR" dirty="0"/>
              <a:t>stajı takip eden dönemin en  geç  4. haftasına kadar teslim etmelidir.  </a:t>
            </a:r>
            <a:endParaRPr lang="x-none" dirty="0"/>
          </a:p>
          <a:p>
            <a:endParaRPr lang="tr-TR" dirty="0"/>
          </a:p>
        </p:txBody>
      </p:sp>
    </p:spTree>
    <p:extLst>
      <p:ext uri="{BB962C8B-B14F-4D97-AF65-F5344CB8AC3E}">
        <p14:creationId xmlns:p14="http://schemas.microsoft.com/office/powerpoint/2010/main" val="424990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80F3-891A-8743-BF9E-64B3DDA9071D}"/>
              </a:ext>
            </a:extLst>
          </p:cNvPr>
          <p:cNvSpPr>
            <a:spLocks noGrp="1"/>
          </p:cNvSpPr>
          <p:nvPr>
            <p:ph type="title"/>
          </p:nvPr>
        </p:nvSpPr>
        <p:spPr/>
        <p:txBody>
          <a:bodyPr/>
          <a:lstStyle/>
          <a:p>
            <a:r>
              <a:rPr lang="tr-TR" dirty="0"/>
              <a:t>Önemli tarihler</a:t>
            </a:r>
          </a:p>
        </p:txBody>
      </p:sp>
      <p:sp>
        <p:nvSpPr>
          <p:cNvPr id="3" name="Content Placeholder 2">
            <a:extLst>
              <a:ext uri="{FF2B5EF4-FFF2-40B4-BE49-F238E27FC236}">
                <a16:creationId xmlns:a16="http://schemas.microsoft.com/office/drawing/2014/main" id="{AF5DB3D6-2478-DC4B-A688-D31984F921B1}"/>
              </a:ext>
            </a:extLst>
          </p:cNvPr>
          <p:cNvSpPr>
            <a:spLocks noGrp="1"/>
          </p:cNvSpPr>
          <p:nvPr>
            <p:ph idx="1"/>
          </p:nvPr>
        </p:nvSpPr>
        <p:spPr/>
        <p:txBody>
          <a:bodyPr/>
          <a:lstStyle/>
          <a:p>
            <a:r>
              <a:rPr lang="en-US" b="1" dirty="0" err="1"/>
              <a:t>Zorunlu</a:t>
            </a:r>
            <a:r>
              <a:rPr lang="en-US" b="1" dirty="0"/>
              <a:t> </a:t>
            </a:r>
            <a:r>
              <a:rPr lang="en-US" b="1" dirty="0" err="1"/>
              <a:t>Staj</a:t>
            </a:r>
            <a:r>
              <a:rPr lang="en-US" b="1" dirty="0"/>
              <a:t> </a:t>
            </a:r>
            <a:r>
              <a:rPr lang="en-US" b="1" dirty="0" err="1"/>
              <a:t>Formunun</a:t>
            </a:r>
            <a:r>
              <a:rPr lang="en-US" b="1" dirty="0"/>
              <a:t> </a:t>
            </a:r>
            <a:r>
              <a:rPr lang="en-US" b="1" dirty="0" err="1"/>
              <a:t>Teslimi</a:t>
            </a:r>
            <a:r>
              <a:rPr lang="en-US" b="1" dirty="0"/>
              <a:t>: </a:t>
            </a:r>
            <a:r>
              <a:rPr lang="en-US" dirty="0" err="1"/>
              <a:t>Staj</a:t>
            </a:r>
            <a:r>
              <a:rPr lang="en-US" dirty="0"/>
              <a:t> </a:t>
            </a:r>
            <a:r>
              <a:rPr lang="en-US" dirty="0" err="1"/>
              <a:t>başlangıcından</a:t>
            </a:r>
            <a:r>
              <a:rPr lang="en-US" dirty="0"/>
              <a:t> </a:t>
            </a:r>
            <a:r>
              <a:rPr lang="en-US" dirty="0" err="1"/>
              <a:t>en</a:t>
            </a:r>
            <a:r>
              <a:rPr lang="en-US" dirty="0"/>
              <a:t> </a:t>
            </a:r>
            <a:r>
              <a:rPr lang="en-US" dirty="0" err="1"/>
              <a:t>az</a:t>
            </a:r>
            <a:r>
              <a:rPr lang="en-US" dirty="0"/>
              <a:t> 30 </a:t>
            </a:r>
            <a:r>
              <a:rPr lang="en-US" dirty="0" err="1"/>
              <a:t>gün</a:t>
            </a:r>
            <a:r>
              <a:rPr lang="en-US" dirty="0"/>
              <a:t> </a:t>
            </a:r>
            <a:r>
              <a:rPr lang="en-US" dirty="0" err="1"/>
              <a:t>önce</a:t>
            </a:r>
            <a:endParaRPr lang="en-US" dirty="0"/>
          </a:p>
          <a:p>
            <a:r>
              <a:rPr lang="en-US" b="1" dirty="0" err="1"/>
              <a:t>En</a:t>
            </a:r>
            <a:r>
              <a:rPr lang="en-US" b="1" dirty="0"/>
              <a:t> Erken </a:t>
            </a:r>
            <a:r>
              <a:rPr lang="en-US" b="1" dirty="0" err="1"/>
              <a:t>Staj</a:t>
            </a:r>
            <a:r>
              <a:rPr lang="en-US" b="1" dirty="0"/>
              <a:t> </a:t>
            </a:r>
            <a:r>
              <a:rPr lang="en-US" b="1" dirty="0" err="1"/>
              <a:t>Başlangıç</a:t>
            </a:r>
            <a:r>
              <a:rPr lang="en-US" b="1" dirty="0"/>
              <a:t> </a:t>
            </a:r>
            <a:r>
              <a:rPr lang="en-US" b="1" dirty="0" err="1"/>
              <a:t>Tarihi</a:t>
            </a:r>
            <a:r>
              <a:rPr lang="en-US" b="1" dirty="0"/>
              <a:t>: </a:t>
            </a:r>
            <a:r>
              <a:rPr lang="tr-TR" dirty="0"/>
              <a:t>Bütünleme sınavlarının</a:t>
            </a:r>
            <a:r>
              <a:rPr lang="en-US" dirty="0"/>
              <a:t> </a:t>
            </a:r>
            <a:r>
              <a:rPr lang="en-US" dirty="0" err="1"/>
              <a:t>bitiminden</a:t>
            </a:r>
            <a:r>
              <a:rPr lang="en-US" dirty="0"/>
              <a:t> </a:t>
            </a:r>
            <a:r>
              <a:rPr lang="en-US" dirty="0" err="1"/>
              <a:t>sonra</a:t>
            </a:r>
            <a:r>
              <a:rPr lang="en-US" dirty="0"/>
              <a:t> (</a:t>
            </a:r>
            <a:r>
              <a:rPr lang="tr-TR" dirty="0"/>
              <a:t>26</a:t>
            </a:r>
            <a:r>
              <a:rPr lang="en-US" dirty="0"/>
              <a:t>.07.202</a:t>
            </a:r>
            <a:r>
              <a:rPr lang="tr-TR" dirty="0"/>
              <a:t>1</a:t>
            </a:r>
            <a:r>
              <a:rPr lang="en-US" dirty="0"/>
              <a:t>, </a:t>
            </a:r>
            <a:r>
              <a:rPr lang="tr-TR" dirty="0"/>
              <a:t>Pazartesi</a:t>
            </a:r>
            <a:r>
              <a:rPr lang="en-US" dirty="0"/>
              <a:t>) </a:t>
            </a:r>
          </a:p>
          <a:p>
            <a:r>
              <a:rPr lang="en-US" b="1" dirty="0" err="1"/>
              <a:t>En</a:t>
            </a:r>
            <a:r>
              <a:rPr lang="en-US" b="1" dirty="0"/>
              <a:t> </a:t>
            </a:r>
            <a:r>
              <a:rPr lang="en-US" b="1" dirty="0" err="1"/>
              <a:t>Geç</a:t>
            </a:r>
            <a:r>
              <a:rPr lang="en-US" b="1" dirty="0"/>
              <a:t> </a:t>
            </a:r>
            <a:r>
              <a:rPr lang="en-US" b="1" dirty="0" err="1"/>
              <a:t>Staj</a:t>
            </a:r>
            <a:r>
              <a:rPr lang="en-US" b="1" dirty="0"/>
              <a:t> </a:t>
            </a:r>
            <a:r>
              <a:rPr lang="en-US" b="1" dirty="0" err="1"/>
              <a:t>Bitiş</a:t>
            </a:r>
            <a:r>
              <a:rPr lang="en-US" b="1" dirty="0"/>
              <a:t> </a:t>
            </a:r>
            <a:r>
              <a:rPr lang="en-US" b="1" dirty="0" err="1"/>
              <a:t>Tarihi</a:t>
            </a:r>
            <a:r>
              <a:rPr lang="en-US" b="1" dirty="0"/>
              <a:t>: </a:t>
            </a:r>
            <a:r>
              <a:rPr lang="en-US" dirty="0"/>
              <a:t>202</a:t>
            </a:r>
            <a:r>
              <a:rPr lang="tr-TR" dirty="0"/>
              <a:t>1</a:t>
            </a:r>
            <a:r>
              <a:rPr lang="en-US" dirty="0"/>
              <a:t>-202</a:t>
            </a:r>
            <a:r>
              <a:rPr lang="tr-TR" dirty="0"/>
              <a:t>2</a:t>
            </a:r>
            <a:r>
              <a:rPr lang="en-US" dirty="0"/>
              <a:t> </a:t>
            </a:r>
            <a:r>
              <a:rPr lang="en-US" dirty="0" err="1"/>
              <a:t>Güz</a:t>
            </a:r>
            <a:r>
              <a:rPr lang="en-US" dirty="0"/>
              <a:t> </a:t>
            </a:r>
            <a:r>
              <a:rPr lang="en-US" dirty="0" err="1"/>
              <a:t>Dönemi</a:t>
            </a:r>
            <a:r>
              <a:rPr lang="en-US" dirty="0"/>
              <a:t> </a:t>
            </a:r>
            <a:r>
              <a:rPr lang="en-US" dirty="0" err="1"/>
              <a:t>başlangıç</a:t>
            </a:r>
            <a:r>
              <a:rPr lang="en-US" dirty="0"/>
              <a:t> </a:t>
            </a:r>
            <a:r>
              <a:rPr lang="en-US" dirty="0" err="1"/>
              <a:t>tarihinden</a:t>
            </a:r>
            <a:r>
              <a:rPr lang="en-US" dirty="0"/>
              <a:t> </a:t>
            </a:r>
            <a:r>
              <a:rPr lang="en-US" dirty="0" err="1"/>
              <a:t>önce</a:t>
            </a:r>
            <a:r>
              <a:rPr lang="tr-TR" dirty="0"/>
              <a:t> </a:t>
            </a:r>
            <a:r>
              <a:rPr lang="en-US" dirty="0"/>
              <a:t>(</a:t>
            </a:r>
            <a:r>
              <a:rPr lang="tr-TR" dirty="0"/>
              <a:t>5 Ekim 2021</a:t>
            </a:r>
            <a:r>
              <a:rPr lang="en-US" dirty="0"/>
              <a:t>)</a:t>
            </a:r>
          </a:p>
          <a:p>
            <a:r>
              <a:rPr lang="en-US" b="1" dirty="0" err="1"/>
              <a:t>Staj</a:t>
            </a:r>
            <a:r>
              <a:rPr lang="en-US" b="1" dirty="0"/>
              <a:t> </a:t>
            </a:r>
            <a:r>
              <a:rPr lang="en-US" b="1" dirty="0" err="1"/>
              <a:t>Dosyaları</a:t>
            </a:r>
            <a:r>
              <a:rPr lang="en-US" b="1" dirty="0"/>
              <a:t> </a:t>
            </a:r>
            <a:r>
              <a:rPr lang="en-US" b="1" dirty="0" err="1"/>
              <a:t>Teslimi</a:t>
            </a:r>
            <a:r>
              <a:rPr lang="en-US" b="1" dirty="0"/>
              <a:t> Son </a:t>
            </a:r>
            <a:r>
              <a:rPr lang="en-US" b="1" dirty="0" err="1"/>
              <a:t>Tarih</a:t>
            </a:r>
            <a:r>
              <a:rPr lang="en-US" b="1" dirty="0"/>
              <a:t>: </a:t>
            </a:r>
            <a:r>
              <a:rPr lang="en-US" dirty="0"/>
              <a:t>202</a:t>
            </a:r>
            <a:r>
              <a:rPr lang="tr-TR" dirty="0"/>
              <a:t>1</a:t>
            </a:r>
            <a:r>
              <a:rPr lang="en-US" dirty="0"/>
              <a:t>-202</a:t>
            </a:r>
            <a:r>
              <a:rPr lang="tr-TR" dirty="0"/>
              <a:t>2</a:t>
            </a:r>
            <a:r>
              <a:rPr lang="en-US" dirty="0"/>
              <a:t> </a:t>
            </a:r>
            <a:r>
              <a:rPr lang="en-US" dirty="0" err="1"/>
              <a:t>Güz</a:t>
            </a:r>
            <a:r>
              <a:rPr lang="en-US" dirty="0"/>
              <a:t> </a:t>
            </a:r>
            <a:r>
              <a:rPr lang="en-US" dirty="0" err="1"/>
              <a:t>Dönemi</a:t>
            </a:r>
            <a:r>
              <a:rPr lang="en-US" dirty="0"/>
              <a:t> 4.Hafta </a:t>
            </a:r>
            <a:r>
              <a:rPr lang="en-US" dirty="0" err="1"/>
              <a:t>Cuma</a:t>
            </a:r>
            <a:r>
              <a:rPr lang="en-US" dirty="0"/>
              <a:t> </a:t>
            </a:r>
            <a:r>
              <a:rPr lang="en-US" dirty="0" err="1"/>
              <a:t>günü</a:t>
            </a:r>
            <a:endParaRPr lang="tr-TR" b="1" dirty="0"/>
          </a:p>
        </p:txBody>
      </p:sp>
    </p:spTree>
    <p:extLst>
      <p:ext uri="{BB962C8B-B14F-4D97-AF65-F5344CB8AC3E}">
        <p14:creationId xmlns:p14="http://schemas.microsoft.com/office/powerpoint/2010/main" val="171864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0917-F2DF-5642-A094-98E03AAA14E4}"/>
              </a:ext>
            </a:extLst>
          </p:cNvPr>
          <p:cNvSpPr>
            <a:spLocks noGrp="1"/>
          </p:cNvSpPr>
          <p:nvPr>
            <p:ph type="title"/>
          </p:nvPr>
        </p:nvSpPr>
        <p:spPr/>
        <p:txBody>
          <a:bodyPr/>
          <a:lstStyle/>
          <a:p>
            <a:r>
              <a:rPr lang="tr-TR" dirty="0"/>
              <a:t>Genel esaslar</a:t>
            </a:r>
          </a:p>
        </p:txBody>
      </p:sp>
      <p:sp>
        <p:nvSpPr>
          <p:cNvPr id="3" name="Content Placeholder 2">
            <a:extLst>
              <a:ext uri="{FF2B5EF4-FFF2-40B4-BE49-F238E27FC236}">
                <a16:creationId xmlns:a16="http://schemas.microsoft.com/office/drawing/2014/main" id="{164B99B9-469B-B04C-A74A-49E8E471876B}"/>
              </a:ext>
            </a:extLst>
          </p:cNvPr>
          <p:cNvSpPr>
            <a:spLocks noGrp="1"/>
          </p:cNvSpPr>
          <p:nvPr>
            <p:ph idx="1"/>
          </p:nvPr>
        </p:nvSpPr>
        <p:spPr/>
        <p:txBody>
          <a:bodyPr/>
          <a:lstStyle/>
          <a:p>
            <a:r>
              <a:rPr lang="tr-TR" dirty="0"/>
              <a:t>İNŞ 300 Şantiye Stajıdır. Bu staj, bölüm sayfamızda »STAJ» sekmesine de yüklenen </a:t>
            </a:r>
            <a:r>
              <a:rPr lang="tr-TR" u="sng" dirty="0"/>
              <a:t>bölüm staj uygulama esaslarına</a:t>
            </a:r>
            <a:r>
              <a:rPr lang="tr-TR" dirty="0"/>
              <a:t> göre yapılacaktır.</a:t>
            </a:r>
          </a:p>
          <a:p>
            <a:r>
              <a:rPr lang="tr-TR" dirty="0"/>
              <a:t>Bölüm sayfamızda ayrıca aşağıda listelenen belgeleri bulacaksınız:</a:t>
            </a:r>
          </a:p>
          <a:p>
            <a:pPr lvl="1">
              <a:buFont typeface="Wingdings" pitchFamily="2" charset="2"/>
              <a:buChar char="§"/>
            </a:pPr>
            <a:r>
              <a:rPr lang="tr-TR" dirty="0"/>
              <a:t>Staj Formları Hazırlama Kılavuzu</a:t>
            </a:r>
          </a:p>
          <a:p>
            <a:pPr lvl="1">
              <a:buFont typeface="Wingdings" pitchFamily="2" charset="2"/>
              <a:buChar char="§"/>
            </a:pPr>
            <a:r>
              <a:rPr lang="tr-TR" dirty="0"/>
              <a:t>Zorunlu Staj Formu</a:t>
            </a:r>
          </a:p>
          <a:p>
            <a:pPr lvl="1">
              <a:buFont typeface="Wingdings" pitchFamily="2" charset="2"/>
              <a:buChar char="§"/>
            </a:pPr>
            <a:r>
              <a:rPr lang="tr-TR" dirty="0"/>
              <a:t>Staj Başvuru Formu (EK 1)</a:t>
            </a:r>
          </a:p>
          <a:p>
            <a:pPr lvl="1">
              <a:buFont typeface="Wingdings" pitchFamily="2" charset="2"/>
              <a:buChar char="§"/>
            </a:pPr>
            <a:r>
              <a:rPr lang="tr-TR" dirty="0"/>
              <a:t>Kurum Staj Değerlendirme Anket Formu (EK 2)</a:t>
            </a:r>
          </a:p>
          <a:p>
            <a:pPr lvl="1">
              <a:buFont typeface="Wingdings" pitchFamily="2" charset="2"/>
              <a:buChar char="§"/>
            </a:pPr>
            <a:r>
              <a:rPr lang="tr-TR" dirty="0"/>
              <a:t>Örnek Staj Defteri</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44887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Staj </a:t>
            </a:r>
            <a:r>
              <a:rPr lang="tr-TR" dirty="0" err="1"/>
              <a:t>defterİ</a:t>
            </a:r>
            <a:endParaRPr lang="tr-TR" dirty="0"/>
          </a:p>
        </p:txBody>
      </p:sp>
      <p:pic>
        <p:nvPicPr>
          <p:cNvPr id="4" name="İçerik Yer Tutucusu 3"/>
          <p:cNvPicPr>
            <a:picLocks noGrp="1" noChangeAspect="1"/>
          </p:cNvPicPr>
          <p:nvPr>
            <p:ph idx="1"/>
          </p:nvPr>
        </p:nvPicPr>
        <p:blipFill>
          <a:blip r:embed="rId2"/>
          <a:stretch>
            <a:fillRect/>
          </a:stretch>
        </p:blipFill>
        <p:spPr>
          <a:xfrm>
            <a:off x="679654" y="1890876"/>
            <a:ext cx="3291843" cy="4139493"/>
          </a:xfrm>
          <a:prstGeom prst="rect">
            <a:avLst/>
          </a:prstGeom>
        </p:spPr>
      </p:pic>
      <p:pic>
        <p:nvPicPr>
          <p:cNvPr id="5" name="Resim 4"/>
          <p:cNvPicPr>
            <a:picLocks noChangeAspect="1"/>
          </p:cNvPicPr>
          <p:nvPr/>
        </p:nvPicPr>
        <p:blipFill>
          <a:blip r:embed="rId3"/>
          <a:stretch>
            <a:fillRect/>
          </a:stretch>
        </p:blipFill>
        <p:spPr>
          <a:xfrm>
            <a:off x="5903865" y="1296516"/>
            <a:ext cx="4314825" cy="4514850"/>
          </a:xfrm>
          <a:prstGeom prst="rect">
            <a:avLst/>
          </a:prstGeom>
        </p:spPr>
      </p:pic>
      <p:sp>
        <p:nvSpPr>
          <p:cNvPr id="6" name="Metin kutusu 5"/>
          <p:cNvSpPr txBox="1"/>
          <p:nvPr/>
        </p:nvSpPr>
        <p:spPr>
          <a:xfrm>
            <a:off x="582654" y="6311668"/>
            <a:ext cx="3485841" cy="369332"/>
          </a:xfrm>
          <a:prstGeom prst="rect">
            <a:avLst/>
          </a:prstGeom>
          <a:noFill/>
        </p:spPr>
        <p:txBody>
          <a:bodyPr wrap="square" rtlCol="0">
            <a:spAutoFit/>
          </a:bodyPr>
          <a:lstStyle/>
          <a:p>
            <a:pPr algn="ctr"/>
            <a:r>
              <a:rPr lang="tr-TR" dirty="0"/>
              <a:t>Kapak Sayfası</a:t>
            </a:r>
          </a:p>
        </p:txBody>
      </p:sp>
      <p:sp>
        <p:nvSpPr>
          <p:cNvPr id="7" name="Metin kutusu 6"/>
          <p:cNvSpPr txBox="1"/>
          <p:nvPr/>
        </p:nvSpPr>
        <p:spPr>
          <a:xfrm>
            <a:off x="6207806" y="6311668"/>
            <a:ext cx="3485841" cy="369332"/>
          </a:xfrm>
          <a:prstGeom prst="rect">
            <a:avLst/>
          </a:prstGeom>
          <a:noFill/>
        </p:spPr>
        <p:txBody>
          <a:bodyPr wrap="square" rtlCol="0">
            <a:spAutoFit/>
          </a:bodyPr>
          <a:lstStyle/>
          <a:p>
            <a:pPr algn="ctr"/>
            <a:r>
              <a:rPr lang="tr-TR" dirty="0"/>
              <a:t>İç Sayfa</a:t>
            </a:r>
          </a:p>
        </p:txBody>
      </p:sp>
    </p:spTree>
    <p:extLst>
      <p:ext uri="{BB962C8B-B14F-4D97-AF65-F5344CB8AC3E}">
        <p14:creationId xmlns:p14="http://schemas.microsoft.com/office/powerpoint/2010/main" val="1812091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487921" y="2404157"/>
            <a:ext cx="3281318" cy="3633787"/>
          </a:xfrm>
          <a:prstGeom prst="rect">
            <a:avLst/>
          </a:prstGeom>
        </p:spPr>
      </p:pic>
      <p:pic>
        <p:nvPicPr>
          <p:cNvPr id="5" name="Resim 4"/>
          <p:cNvPicPr>
            <a:picLocks noChangeAspect="1"/>
          </p:cNvPicPr>
          <p:nvPr/>
        </p:nvPicPr>
        <p:blipFill>
          <a:blip r:embed="rId3"/>
          <a:stretch>
            <a:fillRect/>
          </a:stretch>
        </p:blipFill>
        <p:spPr>
          <a:xfrm>
            <a:off x="5695025" y="2341563"/>
            <a:ext cx="5168593" cy="3758977"/>
          </a:xfrm>
          <a:prstGeom prst="rect">
            <a:avLst/>
          </a:prstGeom>
        </p:spPr>
      </p:pic>
      <p:sp>
        <p:nvSpPr>
          <p:cNvPr id="6" name="Metin kutusu 5"/>
          <p:cNvSpPr txBox="1"/>
          <p:nvPr/>
        </p:nvSpPr>
        <p:spPr>
          <a:xfrm>
            <a:off x="582654" y="6311668"/>
            <a:ext cx="3485841" cy="369332"/>
          </a:xfrm>
          <a:prstGeom prst="rect">
            <a:avLst/>
          </a:prstGeom>
          <a:noFill/>
        </p:spPr>
        <p:txBody>
          <a:bodyPr wrap="square" rtlCol="0">
            <a:spAutoFit/>
          </a:bodyPr>
          <a:lstStyle/>
          <a:p>
            <a:pPr algn="ctr"/>
            <a:r>
              <a:rPr lang="tr-TR" dirty="0"/>
              <a:t>Staj Bilgileri</a:t>
            </a:r>
          </a:p>
        </p:txBody>
      </p:sp>
      <p:sp>
        <p:nvSpPr>
          <p:cNvPr id="7" name="Metin kutusu 6"/>
          <p:cNvSpPr txBox="1"/>
          <p:nvPr/>
        </p:nvSpPr>
        <p:spPr>
          <a:xfrm>
            <a:off x="6207806" y="6311668"/>
            <a:ext cx="3485841" cy="369332"/>
          </a:xfrm>
          <a:prstGeom prst="rect">
            <a:avLst/>
          </a:prstGeom>
          <a:noFill/>
        </p:spPr>
        <p:txBody>
          <a:bodyPr wrap="square" rtlCol="0">
            <a:spAutoFit/>
          </a:bodyPr>
          <a:lstStyle/>
          <a:p>
            <a:pPr algn="ctr"/>
            <a:r>
              <a:rPr lang="tr-TR" dirty="0"/>
              <a:t>Haftalık Çalışma Planı</a:t>
            </a:r>
          </a:p>
        </p:txBody>
      </p:sp>
    </p:spTree>
    <p:extLst>
      <p:ext uri="{BB962C8B-B14F-4D97-AF65-F5344CB8AC3E}">
        <p14:creationId xmlns:p14="http://schemas.microsoft.com/office/powerpoint/2010/main" val="12836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rcRect b="58429"/>
          <a:stretch/>
        </p:blipFill>
        <p:spPr>
          <a:xfrm>
            <a:off x="79312" y="2757440"/>
            <a:ext cx="6016688" cy="2670669"/>
          </a:xfrm>
          <a:prstGeom prst="rect">
            <a:avLst/>
          </a:prstGeom>
        </p:spPr>
      </p:pic>
      <p:sp>
        <p:nvSpPr>
          <p:cNvPr id="5" name="Metin kutusu 4"/>
          <p:cNvSpPr txBox="1"/>
          <p:nvPr/>
        </p:nvSpPr>
        <p:spPr>
          <a:xfrm>
            <a:off x="4311767" y="6127002"/>
            <a:ext cx="3485841" cy="369332"/>
          </a:xfrm>
          <a:prstGeom prst="rect">
            <a:avLst/>
          </a:prstGeom>
          <a:noFill/>
        </p:spPr>
        <p:txBody>
          <a:bodyPr wrap="square" rtlCol="0">
            <a:spAutoFit/>
          </a:bodyPr>
          <a:lstStyle/>
          <a:p>
            <a:pPr algn="ctr"/>
            <a:r>
              <a:rPr lang="tr-TR" dirty="0"/>
              <a:t>Şekil ve Tablolar</a:t>
            </a:r>
          </a:p>
        </p:txBody>
      </p:sp>
      <p:pic>
        <p:nvPicPr>
          <p:cNvPr id="6" name="İçerik Yer Tutucusu 3"/>
          <p:cNvPicPr>
            <a:picLocks noChangeAspect="1"/>
          </p:cNvPicPr>
          <p:nvPr/>
        </p:nvPicPr>
        <p:blipFill rotWithShape="1">
          <a:blip r:embed="rId2"/>
          <a:srcRect t="43633"/>
          <a:stretch/>
        </p:blipFill>
        <p:spPr>
          <a:xfrm>
            <a:off x="5761443" y="2589769"/>
            <a:ext cx="5243610" cy="3155938"/>
          </a:xfrm>
          <a:prstGeom prst="rect">
            <a:avLst/>
          </a:prstGeom>
        </p:spPr>
      </p:pic>
    </p:spTree>
    <p:extLst>
      <p:ext uri="{BB962C8B-B14F-4D97-AF65-F5344CB8AC3E}">
        <p14:creationId xmlns:p14="http://schemas.microsoft.com/office/powerpoint/2010/main" val="405484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581193" y="2340864"/>
            <a:ext cx="7211680" cy="3634486"/>
          </a:xfrm>
        </p:spPr>
        <p:txBody>
          <a:bodyPr>
            <a:normAutofit/>
          </a:bodyPr>
          <a:lstStyle/>
          <a:p>
            <a:pPr algn="just"/>
            <a:r>
              <a:rPr lang="tr-TR" sz="1400" b="1" dirty="0"/>
              <a:t>DİĞER HUSUSLAR</a:t>
            </a:r>
          </a:p>
          <a:p>
            <a:pPr marL="0" indent="0" algn="just">
              <a:buNone/>
            </a:pPr>
            <a:r>
              <a:rPr lang="tr-TR" sz="1400" dirty="0"/>
              <a:t>1- Her gün için en az bir sayfa doldurulmalıdır. Bu sayfada o gün yapılan işler detaylı bir şekilde anlatılacaktır. Gerekli resim ve tablolar kullanılmalıdır. </a:t>
            </a:r>
          </a:p>
          <a:p>
            <a:pPr marL="0" indent="0" algn="just">
              <a:buNone/>
            </a:pPr>
            <a:r>
              <a:rPr lang="tr-TR" sz="1400" dirty="0"/>
              <a:t>2- Her sayfa imzalatılmalıdır. </a:t>
            </a:r>
          </a:p>
          <a:p>
            <a:pPr marL="0" indent="0" algn="just">
              <a:buNone/>
            </a:pPr>
            <a:r>
              <a:rPr lang="tr-TR" sz="1400" dirty="0"/>
              <a:t>3- Raporunuza ek olarak kullandığınız teknik </a:t>
            </a:r>
            <a:r>
              <a:rPr lang="tr-TR" sz="1400" dirty="0" err="1"/>
              <a:t>dökümanları</a:t>
            </a:r>
            <a:r>
              <a:rPr lang="tr-TR" sz="1400" dirty="0"/>
              <a:t> ekleyiniz. </a:t>
            </a:r>
          </a:p>
          <a:p>
            <a:pPr marL="0" indent="0">
              <a:buNone/>
            </a:pPr>
            <a:endParaRPr lang="tr-TR" sz="2000" dirty="0"/>
          </a:p>
        </p:txBody>
      </p:sp>
      <p:pic>
        <p:nvPicPr>
          <p:cNvPr id="4" name="Resim 3"/>
          <p:cNvPicPr>
            <a:picLocks noChangeAspect="1"/>
          </p:cNvPicPr>
          <p:nvPr/>
        </p:nvPicPr>
        <p:blipFill>
          <a:blip r:embed="rId2"/>
          <a:stretch>
            <a:fillRect/>
          </a:stretch>
        </p:blipFill>
        <p:spPr>
          <a:xfrm>
            <a:off x="8330252" y="2105469"/>
            <a:ext cx="2819400" cy="4105275"/>
          </a:xfrm>
          <a:prstGeom prst="rect">
            <a:avLst/>
          </a:prstGeom>
        </p:spPr>
      </p:pic>
    </p:spTree>
    <p:extLst>
      <p:ext uri="{BB962C8B-B14F-4D97-AF65-F5344CB8AC3E}">
        <p14:creationId xmlns:p14="http://schemas.microsoft.com/office/powerpoint/2010/main" val="130990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72" y="0"/>
            <a:ext cx="6596657" cy="6858000"/>
          </a:xfrm>
          <a:prstGeom prst="rect">
            <a:avLst/>
          </a:prstGeom>
        </p:spPr>
      </p:pic>
    </p:spTree>
    <p:extLst>
      <p:ext uri="{BB962C8B-B14F-4D97-AF65-F5344CB8AC3E}">
        <p14:creationId xmlns:p14="http://schemas.microsoft.com/office/powerpoint/2010/main" val="3328183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75A0629-1F15-4315-8092-57828F1EB522}"/>
              </a:ext>
            </a:extLst>
          </p:cNvPr>
          <p:cNvPicPr>
            <a:picLocks noChangeAspect="1"/>
          </p:cNvPicPr>
          <p:nvPr/>
        </p:nvPicPr>
        <p:blipFill>
          <a:blip r:embed="rId2"/>
          <a:stretch>
            <a:fillRect/>
          </a:stretch>
        </p:blipFill>
        <p:spPr>
          <a:xfrm>
            <a:off x="2625790" y="572664"/>
            <a:ext cx="6940419" cy="6220021"/>
          </a:xfrm>
          <a:prstGeom prst="rect">
            <a:avLst/>
          </a:prstGeom>
        </p:spPr>
      </p:pic>
    </p:spTree>
    <p:extLst>
      <p:ext uri="{BB962C8B-B14F-4D97-AF65-F5344CB8AC3E}">
        <p14:creationId xmlns:p14="http://schemas.microsoft.com/office/powerpoint/2010/main" val="3080787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8878-3505-DF4C-81C2-FB859BFA8EC3}"/>
              </a:ext>
            </a:extLst>
          </p:cNvPr>
          <p:cNvSpPr>
            <a:spLocks noGrp="1"/>
          </p:cNvSpPr>
          <p:nvPr>
            <p:ph type="title"/>
          </p:nvPr>
        </p:nvSpPr>
        <p:spPr/>
        <p:txBody>
          <a:bodyPr/>
          <a:lstStyle/>
          <a:p>
            <a:r>
              <a:rPr lang="tr-TR" dirty="0"/>
              <a:t>Staj </a:t>
            </a:r>
            <a:r>
              <a:rPr lang="tr-TR" dirty="0" err="1"/>
              <a:t>Komİsyonu</a:t>
            </a:r>
            <a:endParaRPr lang="tr-TR" dirty="0"/>
          </a:p>
        </p:txBody>
      </p:sp>
      <p:sp>
        <p:nvSpPr>
          <p:cNvPr id="3" name="Content Placeholder 2">
            <a:extLst>
              <a:ext uri="{FF2B5EF4-FFF2-40B4-BE49-F238E27FC236}">
                <a16:creationId xmlns:a16="http://schemas.microsoft.com/office/drawing/2014/main" id="{A9ABCAB4-1F42-504E-970F-EF583766A58A}"/>
              </a:ext>
            </a:extLst>
          </p:cNvPr>
          <p:cNvSpPr>
            <a:spLocks noGrp="1"/>
          </p:cNvSpPr>
          <p:nvPr>
            <p:ph idx="1"/>
          </p:nvPr>
        </p:nvSpPr>
        <p:spPr/>
        <p:txBody>
          <a:bodyPr/>
          <a:lstStyle/>
          <a:p>
            <a:r>
              <a:rPr lang="tr-TR" dirty="0"/>
              <a:t>Staj Komisyonu Başkanı: Dr. Öğr. </a:t>
            </a:r>
            <a:r>
              <a:rPr lang="tr-TR" dirty="0" err="1"/>
              <a:t>Üy</a:t>
            </a:r>
            <a:r>
              <a:rPr lang="tr-TR" dirty="0"/>
              <a:t>. Başak VARLİ BİNGÖL</a:t>
            </a:r>
          </a:p>
          <a:p>
            <a:r>
              <a:rPr lang="tr-TR" dirty="0"/>
              <a:t>Staj Komisyon Üyesi: Arş. Gör. Eren YURDAKUL</a:t>
            </a:r>
          </a:p>
          <a:p>
            <a:r>
              <a:rPr lang="tr-TR" dirty="0"/>
              <a:t>Staj Komisyon Üyesi: Arş. Gör. Mehmet Emin ÖZDEMİR </a:t>
            </a:r>
          </a:p>
        </p:txBody>
      </p:sp>
    </p:spTree>
    <p:extLst>
      <p:ext uri="{BB962C8B-B14F-4D97-AF65-F5344CB8AC3E}">
        <p14:creationId xmlns:p14="http://schemas.microsoft.com/office/powerpoint/2010/main" val="3612597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D990-4AEC-8C42-BB4C-CCB6D4915E10}"/>
              </a:ext>
            </a:extLst>
          </p:cNvPr>
          <p:cNvSpPr>
            <a:spLocks noGrp="1"/>
          </p:cNvSpPr>
          <p:nvPr>
            <p:ph type="title"/>
          </p:nvPr>
        </p:nvSpPr>
        <p:spPr/>
        <p:txBody>
          <a:bodyPr/>
          <a:lstStyle/>
          <a:p>
            <a:endParaRPr lang="tr-TR"/>
          </a:p>
        </p:txBody>
      </p:sp>
      <p:sp>
        <p:nvSpPr>
          <p:cNvPr id="3" name="Content Placeholder 2">
            <a:extLst>
              <a:ext uri="{FF2B5EF4-FFF2-40B4-BE49-F238E27FC236}">
                <a16:creationId xmlns:a16="http://schemas.microsoft.com/office/drawing/2014/main" id="{75085BBC-F238-EA4E-8F64-FCFE5619FE4E}"/>
              </a:ext>
            </a:extLst>
          </p:cNvPr>
          <p:cNvSpPr>
            <a:spLocks noGrp="1"/>
          </p:cNvSpPr>
          <p:nvPr>
            <p:ph idx="1"/>
          </p:nvPr>
        </p:nvSpPr>
        <p:spPr>
          <a:xfrm>
            <a:off x="581192" y="564776"/>
            <a:ext cx="11029615" cy="5410574"/>
          </a:xfrm>
        </p:spPr>
        <p:txBody>
          <a:bodyPr>
            <a:normAutofit/>
          </a:bodyPr>
          <a:lstStyle/>
          <a:p>
            <a:pPr marL="0" indent="0" algn="ctr">
              <a:buNone/>
            </a:pPr>
            <a:r>
              <a:rPr lang="tr-TR" sz="8000" dirty="0"/>
              <a:t>SAĞLIKLA KALIN</a:t>
            </a:r>
          </a:p>
        </p:txBody>
      </p:sp>
    </p:spTree>
    <p:extLst>
      <p:ext uri="{BB962C8B-B14F-4D97-AF65-F5344CB8AC3E}">
        <p14:creationId xmlns:p14="http://schemas.microsoft.com/office/powerpoint/2010/main" val="1930692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Staj uygulama esasları</a:t>
            </a:r>
          </a:p>
        </p:txBody>
      </p:sp>
      <p:sp>
        <p:nvSpPr>
          <p:cNvPr id="3" name="İçerik Yer Tutucusu 2"/>
          <p:cNvSpPr>
            <a:spLocks noGrp="1"/>
          </p:cNvSpPr>
          <p:nvPr>
            <p:ph idx="1"/>
          </p:nvPr>
        </p:nvSpPr>
        <p:spPr/>
        <p:txBody>
          <a:bodyPr>
            <a:normAutofit/>
          </a:bodyPr>
          <a:lstStyle/>
          <a:p>
            <a:pPr lvl="0" algn="just" fontAlgn="base"/>
            <a:r>
              <a:rPr lang="tr-TR" dirty="0"/>
              <a:t>İnşaat Mühendisliği Bölümü Stajı, Çankırı Karatekin Üniversitesi Mühendislik Fakültesi Staj uygulama esasları çerçevesinde yapılacaktır. </a:t>
            </a:r>
          </a:p>
          <a:p>
            <a:pPr lvl="0" algn="just" fontAlgn="base"/>
            <a:r>
              <a:rPr lang="tr-TR" dirty="0"/>
              <a:t>İnşaat Mühendisliği Bölümü Stajı </a:t>
            </a:r>
            <a:r>
              <a:rPr lang="tr-TR" b="1" dirty="0"/>
              <a:t>20 iş günü şantiye stajı</a:t>
            </a:r>
            <a:r>
              <a:rPr lang="tr-TR" dirty="0"/>
              <a:t> (İNŞ300 STAJ I) ve 20 iş günü şantiye/büro stajı (İNŞ400 STAJ II) olmak üzere toplam 40 iş günüdür. </a:t>
            </a:r>
            <a:r>
              <a:rPr lang="tr-TR" b="1" u="sng" dirty="0"/>
              <a:t>3. veya 4. dönemden ders alamayan öğrenciler STAJ-</a:t>
            </a:r>
            <a:r>
              <a:rPr lang="tr-TR" b="1" u="sng" dirty="0" err="1"/>
              <a:t>I’i</a:t>
            </a:r>
            <a:r>
              <a:rPr lang="tr-TR" b="1" u="sng" dirty="0"/>
              <a:t>, </a:t>
            </a:r>
            <a:r>
              <a:rPr lang="tr-TR" dirty="0"/>
              <a:t>STAJ-</a:t>
            </a:r>
            <a:r>
              <a:rPr lang="tr-TR" dirty="0" err="1"/>
              <a:t>I’i</a:t>
            </a:r>
            <a:r>
              <a:rPr lang="tr-TR" dirty="0"/>
              <a:t> tamamlamayan ve 5. veya 6. dönemden ders alamayan öğrenciler STAJ-</a:t>
            </a:r>
            <a:r>
              <a:rPr lang="tr-TR" dirty="0" err="1"/>
              <a:t>II’yi</a:t>
            </a:r>
            <a:r>
              <a:rPr lang="tr-TR" dirty="0"/>
              <a:t> </a:t>
            </a:r>
            <a:r>
              <a:rPr lang="tr-TR" b="1" u="sng" dirty="0"/>
              <a:t>yapamazlar.</a:t>
            </a:r>
            <a:r>
              <a:rPr lang="tr-TR" dirty="0"/>
              <a:t> Öğrenciler ders alamadıkları dönemlerden yaz okulundan ders almaları durumunda yaz okulu sonrası uygun tarihlerde staj yapabilirler. </a:t>
            </a:r>
          </a:p>
          <a:p>
            <a:pPr lvl="0" algn="just" fontAlgn="base"/>
            <a:r>
              <a:rPr lang="tr-TR" dirty="0"/>
              <a:t>Öğrenciler yaz döneminde yaptıkları stajların </a:t>
            </a:r>
            <a:r>
              <a:rPr lang="tr-TR" b="1" dirty="0"/>
              <a:t>Staj Başvuru Formu (EK-1) </a:t>
            </a:r>
            <a:r>
              <a:rPr lang="tr-TR" dirty="0"/>
              <a:t>ve kurum </a:t>
            </a:r>
            <a:r>
              <a:rPr lang="tr-TR" b="1" dirty="0"/>
              <a:t>Stajyer Değerlendirme Anket Formu (EK-2)</a:t>
            </a:r>
            <a:r>
              <a:rPr lang="tr-TR" dirty="0"/>
              <a:t> belgelerini (İşyeri yetkilisince kaşeli, imzalı ve mühürlü olacak) </a:t>
            </a:r>
            <a:r>
              <a:rPr lang="tr-TR" b="1" u="sng" dirty="0"/>
              <a:t>kapalı zarf içinde staj raporu ile birlikte </a:t>
            </a:r>
            <a:r>
              <a:rPr lang="tr-TR" dirty="0"/>
              <a:t>stajı takip eden </a:t>
            </a:r>
            <a:r>
              <a:rPr lang="tr-TR" b="1" u="sng" dirty="0"/>
              <a:t>eğitim-öğretim döneminin en geç 4. haftasına kadar </a:t>
            </a:r>
            <a:r>
              <a:rPr lang="tr-TR" dirty="0"/>
              <a:t>teslim etmelidir.  </a:t>
            </a:r>
          </a:p>
          <a:p>
            <a:endParaRPr lang="tr-TR" dirty="0"/>
          </a:p>
        </p:txBody>
      </p:sp>
    </p:spTree>
    <p:extLst>
      <p:ext uri="{BB962C8B-B14F-4D97-AF65-F5344CB8AC3E}">
        <p14:creationId xmlns:p14="http://schemas.microsoft.com/office/powerpoint/2010/main" val="3265010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fontAlgn="base"/>
            <a:r>
              <a:rPr lang="tr-TR" dirty="0"/>
              <a:t>Staj raporları, staj yazma esaslarında belirtilen formata uygun olacak şekilde hazırlanarak teslim edilecektir. Örnek staj defterine bölüm sayfamızda “STAJ” sekmesinden ulaşabilirsiniz.</a:t>
            </a:r>
          </a:p>
          <a:p>
            <a:pPr lvl="0" algn="just" fontAlgn="base"/>
            <a:r>
              <a:rPr lang="tr-TR" dirty="0"/>
              <a:t>Staj raporunun kapak sayfası ve yapılan çalışmaların özetlendiği sayfaların tamamı stajyer sorumlusu olan </a:t>
            </a:r>
            <a:r>
              <a:rPr lang="tr-TR" b="1" dirty="0"/>
              <a:t>İnşaat Mühendisine</a:t>
            </a:r>
            <a:r>
              <a:rPr lang="tr-TR" dirty="0"/>
              <a:t> onaylatılmalıdır. </a:t>
            </a:r>
            <a:r>
              <a:rPr lang="tr-TR" b="1" dirty="0"/>
              <a:t>Aksi durumda staj geçersiz sayılacaktır.  </a:t>
            </a:r>
          </a:p>
          <a:p>
            <a:pPr lvl="0" algn="just" fontAlgn="base"/>
            <a:r>
              <a:rPr lang="tr-TR" dirty="0"/>
              <a:t>Staj raporları, Bölüm Staj Komisyonu tarafından değerlendirilir. Bölüm Staj Komisyonu; staj raporu, Staj Başvuru Formu (EK-1) ve kurum Stajyer Değerlendirme Anket Formu (EK-2) zamanında teslim edilmediği ve eksik doldurulduğu takdirde staj raporunu değerlendirmeye almaz. Değerlendirme sonuçları bölüm staj panosunda ilan edilir.   </a:t>
            </a:r>
          </a:p>
          <a:p>
            <a:endParaRPr lang="tr-TR" dirty="0"/>
          </a:p>
        </p:txBody>
      </p:sp>
    </p:spTree>
    <p:extLst>
      <p:ext uri="{BB962C8B-B14F-4D97-AF65-F5344CB8AC3E}">
        <p14:creationId xmlns:p14="http://schemas.microsoft.com/office/powerpoint/2010/main" val="213538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lvl="0" algn="just" fontAlgn="base"/>
            <a:r>
              <a:rPr lang="tr-TR" sz="1600" dirty="0"/>
              <a:t>Staj raporu aşağıdaki hususları kapsamalıdır: </a:t>
            </a:r>
          </a:p>
          <a:p>
            <a:pPr lvl="1" algn="just"/>
            <a:r>
              <a:rPr lang="tr-TR" sz="1400" dirty="0"/>
              <a:t>Konuların bulunduğu sayfa numaralarını gösteren içindekiler kısmı,</a:t>
            </a:r>
          </a:p>
          <a:p>
            <a:pPr lvl="1" algn="just"/>
            <a:r>
              <a:rPr lang="tr-TR" sz="1400" dirty="0"/>
              <a:t>Stajın konusu ve amacı, </a:t>
            </a:r>
          </a:p>
          <a:p>
            <a:pPr lvl="1" algn="just" fontAlgn="base"/>
            <a:r>
              <a:rPr lang="tr-TR" sz="1400" dirty="0"/>
              <a:t>Stajın yapıldığı kuruluş hakkında bilgiler: Kuruluşun adı, yeri, çalışma konusu,   organizasyon şeması, çalışan mühendislerin sayısı ve kuruluş içindeki fonksiyonları,  </a:t>
            </a:r>
          </a:p>
          <a:p>
            <a:pPr lvl="1" algn="just" fontAlgn="base"/>
            <a:r>
              <a:rPr lang="tr-TR" sz="1400" dirty="0"/>
              <a:t>Raporun kendisi: Bu bölümde staj programları göz önünde bulundurularak şantiyede veya ofiste gözlenen bütün çalışmalar ayrıntılı olarak açıklanacaktır. İlgili veriler, tablolar ve resimler numaralandırılacak ve ekte verilecektir. Şantiye ve ofis stajları için yapılabilecek çalışmalar aşağıda özetlenmiştir. </a:t>
            </a:r>
          </a:p>
          <a:p>
            <a:endParaRPr lang="tr-TR" dirty="0"/>
          </a:p>
        </p:txBody>
      </p:sp>
    </p:spTree>
    <p:extLst>
      <p:ext uri="{BB962C8B-B14F-4D97-AF65-F5344CB8AC3E}">
        <p14:creationId xmlns:p14="http://schemas.microsoft.com/office/powerpoint/2010/main" val="173899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1600" b="1" dirty="0"/>
              <a:t>Şantiye stajında yapılabilecek çalışmalar aşağıda belirtilmiştir: </a:t>
            </a:r>
            <a:endParaRPr lang="tr-TR" sz="1600" dirty="0"/>
          </a:p>
          <a:p>
            <a:pPr lvl="1" fontAlgn="base"/>
            <a:r>
              <a:rPr lang="tr-TR" sz="1400" dirty="0"/>
              <a:t>Kuruluşun yürüttüğü çalışmaların izlenmesi, incelenmesi ve öğrenilmesi; yapım metotları, kullanılan malzemeler, yapım süresi gibi detayların incelenmesi,</a:t>
            </a:r>
          </a:p>
          <a:p>
            <a:pPr lvl="1" fontAlgn="base"/>
            <a:r>
              <a:rPr lang="tr-TR" sz="1400" dirty="0"/>
              <a:t>Kuruluşta kullanılan iş makineleri, ölçü aletleri ve hangi işte kullanıldığının irdelenmesi,</a:t>
            </a:r>
          </a:p>
          <a:p>
            <a:pPr lvl="1" fontAlgn="base"/>
            <a:r>
              <a:rPr lang="tr-TR" sz="1400" dirty="0"/>
              <a:t>Altyapı, her türlü kaba ve ince inşaat işlerine ait imalatların takip edilmesi,</a:t>
            </a:r>
          </a:p>
          <a:p>
            <a:pPr lvl="1" fontAlgn="base"/>
            <a:r>
              <a:rPr lang="tr-TR" sz="1400" dirty="0"/>
              <a:t>Projenin araziye aplikasyonu, </a:t>
            </a:r>
          </a:p>
          <a:p>
            <a:pPr lvl="1" fontAlgn="base"/>
            <a:r>
              <a:rPr lang="tr-TR" sz="1400" dirty="0"/>
              <a:t>Beton, çelik, ahşap vb. yapı elemanlarının imalat ve montajının öğrenilmesi, </a:t>
            </a:r>
          </a:p>
          <a:p>
            <a:pPr lvl="1" fontAlgn="base"/>
            <a:r>
              <a:rPr lang="tr-TR" sz="1400" dirty="0"/>
              <a:t>Numune alma yöntem ve tekniklerinin incelenmesi, imalat ve kalite kontrolü için gerçekleştirilen analizlerin takibinin yapılması, </a:t>
            </a:r>
          </a:p>
          <a:p>
            <a:pPr lvl="1" fontAlgn="base"/>
            <a:r>
              <a:rPr lang="tr-TR" sz="1400" dirty="0"/>
              <a:t>Yapı işletmesi ve şantiye tekniğine yönelik konularla birlikte, iş güvenliği ile ilgili uygulamalarının takip edilmesi,</a:t>
            </a:r>
          </a:p>
          <a:p>
            <a:pPr lvl="1" fontAlgn="base"/>
            <a:r>
              <a:rPr lang="tr-TR" sz="1400" dirty="0"/>
              <a:t>Şantiye stajına konu olabilecek benzeri çalışmalar.</a:t>
            </a:r>
          </a:p>
          <a:p>
            <a:endParaRPr lang="tr-TR" dirty="0"/>
          </a:p>
        </p:txBody>
      </p:sp>
    </p:spTree>
    <p:extLst>
      <p:ext uri="{BB962C8B-B14F-4D97-AF65-F5344CB8AC3E}">
        <p14:creationId xmlns:p14="http://schemas.microsoft.com/office/powerpoint/2010/main" val="420237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1600" b="1" dirty="0"/>
              <a:t>Ofis stajında yapılabilecek çalışmalar aşağıda belirtilmiştir:</a:t>
            </a:r>
            <a:r>
              <a:rPr lang="tr-TR" sz="1600" dirty="0"/>
              <a:t> </a:t>
            </a:r>
          </a:p>
          <a:p>
            <a:pPr lvl="1" fontAlgn="base"/>
            <a:r>
              <a:rPr lang="tr-TR" sz="1400" dirty="0"/>
              <a:t> Keşif ve metraj hazırlanması, </a:t>
            </a:r>
          </a:p>
          <a:p>
            <a:pPr lvl="1" fontAlgn="base"/>
            <a:r>
              <a:rPr lang="tr-TR" sz="1400" dirty="0"/>
              <a:t> İhale dosyası hazırlanması, </a:t>
            </a:r>
          </a:p>
          <a:p>
            <a:pPr lvl="1" fontAlgn="base"/>
            <a:r>
              <a:rPr lang="tr-TR" sz="1400" dirty="0"/>
              <a:t> </a:t>
            </a:r>
            <a:r>
              <a:rPr lang="tr-TR" sz="1400" dirty="0" err="1"/>
              <a:t>Hakediş</a:t>
            </a:r>
            <a:r>
              <a:rPr lang="tr-TR" sz="1400" dirty="0"/>
              <a:t> düzenleme veya kesin hesap hazırlama çalışmaları, </a:t>
            </a:r>
          </a:p>
          <a:p>
            <a:pPr lvl="1" fontAlgn="base"/>
            <a:r>
              <a:rPr lang="tr-TR" sz="1400" dirty="0"/>
              <a:t> Paket program kullanılarak mimari ve/veya statik proje tasarımı, </a:t>
            </a:r>
          </a:p>
          <a:p>
            <a:pPr lvl="1" fontAlgn="base"/>
            <a:r>
              <a:rPr lang="tr-TR" sz="1400" dirty="0"/>
              <a:t> </a:t>
            </a:r>
            <a:r>
              <a:rPr lang="tr-TR" sz="1400" dirty="0" err="1"/>
              <a:t>Röleve</a:t>
            </a:r>
            <a:r>
              <a:rPr lang="tr-TR" sz="1400" dirty="0"/>
              <a:t> ve </a:t>
            </a:r>
            <a:r>
              <a:rPr lang="tr-TR" sz="1400" dirty="0" err="1"/>
              <a:t>ataşman</a:t>
            </a:r>
            <a:r>
              <a:rPr lang="tr-TR" sz="1400" dirty="0"/>
              <a:t> hazırlanması, </a:t>
            </a:r>
          </a:p>
          <a:p>
            <a:pPr lvl="1" fontAlgn="base"/>
            <a:r>
              <a:rPr lang="tr-TR" sz="1400" dirty="0"/>
              <a:t> Geçici ve kesin kabul tutanaklarının hazırlaması, </a:t>
            </a:r>
          </a:p>
          <a:p>
            <a:pPr lvl="1" fontAlgn="base"/>
            <a:r>
              <a:rPr lang="tr-TR" sz="1400" dirty="0"/>
              <a:t> İmalat ve </a:t>
            </a:r>
            <a:r>
              <a:rPr lang="tr-TR" sz="1400" dirty="0" err="1"/>
              <a:t>İhrazat</a:t>
            </a:r>
            <a:r>
              <a:rPr lang="tr-TR" sz="1400" dirty="0"/>
              <a:t> iş programlarının hazırlanması, </a:t>
            </a:r>
          </a:p>
          <a:p>
            <a:pPr lvl="1" fontAlgn="base"/>
            <a:r>
              <a:rPr lang="tr-TR" sz="1400" dirty="0"/>
              <a:t> Ofis stajına konu olabilecek benzeri çalışmalar.</a:t>
            </a:r>
          </a:p>
          <a:p>
            <a:endParaRPr lang="tr-TR" dirty="0"/>
          </a:p>
        </p:txBody>
      </p:sp>
    </p:spTree>
    <p:extLst>
      <p:ext uri="{BB962C8B-B14F-4D97-AF65-F5344CB8AC3E}">
        <p14:creationId xmlns:p14="http://schemas.microsoft.com/office/powerpoint/2010/main" val="583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1A88D-9F42-4645-8BDB-4A16B67AE695}"/>
              </a:ext>
            </a:extLst>
          </p:cNvPr>
          <p:cNvSpPr>
            <a:spLocks noGrp="1"/>
          </p:cNvSpPr>
          <p:nvPr>
            <p:ph type="title"/>
          </p:nvPr>
        </p:nvSpPr>
        <p:spPr>
          <a:xfrm>
            <a:off x="581192" y="702156"/>
            <a:ext cx="11029616" cy="1460276"/>
          </a:xfrm>
        </p:spPr>
        <p:txBody>
          <a:bodyPr>
            <a:normAutofit fontScale="90000"/>
          </a:bodyPr>
          <a:lstStyle/>
          <a:p>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br>
              <a:rPr lang="tr-TR" dirty="0"/>
            </a:br>
            <a:r>
              <a:rPr lang="tr-TR" dirty="0"/>
              <a:t>Staj Formları Hazırlama Kılavuzu</a:t>
            </a:r>
            <a:br>
              <a:rPr lang="tr-TR" dirty="0"/>
            </a:br>
            <a:endParaRPr lang="tr-TR" dirty="0"/>
          </a:p>
        </p:txBody>
      </p:sp>
      <p:sp>
        <p:nvSpPr>
          <p:cNvPr id="3" name="Content Placeholder 2">
            <a:extLst>
              <a:ext uri="{FF2B5EF4-FFF2-40B4-BE49-F238E27FC236}">
                <a16:creationId xmlns:a16="http://schemas.microsoft.com/office/drawing/2014/main" id="{8C587130-74B9-7F4C-80C2-4A8F36C3A412}"/>
              </a:ext>
            </a:extLst>
          </p:cNvPr>
          <p:cNvSpPr>
            <a:spLocks noGrp="1"/>
          </p:cNvSpPr>
          <p:nvPr>
            <p:ph idx="1"/>
          </p:nvPr>
        </p:nvSpPr>
        <p:spPr/>
        <p:txBody>
          <a:bodyPr/>
          <a:lstStyle/>
          <a:p>
            <a:pPr>
              <a:buFont typeface="Wingdings" pitchFamily="2" charset="2"/>
              <a:buChar char="§"/>
            </a:pPr>
            <a:r>
              <a:rPr lang="tr-TR" dirty="0"/>
              <a:t>Kılavuz, staj formlarının nasıl hazırlanacağı konusunda sizlere yardımcı olacaktır.</a:t>
            </a:r>
          </a:p>
          <a:p>
            <a:pPr>
              <a:buFont typeface="Wingdings" pitchFamily="2" charset="2"/>
              <a:buChar char="§"/>
            </a:pPr>
            <a:r>
              <a:rPr lang="tr-TR" dirty="0"/>
              <a:t>Formlardan kaç tane hazırlanacağına ve bazı belgelerde kimlik fotokopisi gibi ekstra belgeler istenildiğine dikkat ediniz.</a:t>
            </a:r>
          </a:p>
          <a:p>
            <a:pPr>
              <a:buFont typeface="Wingdings" pitchFamily="2" charset="2"/>
              <a:buChar char="§"/>
            </a:pPr>
            <a:r>
              <a:rPr lang="tr-TR" dirty="0"/>
              <a:t>Vesikalık Fotoğraf istenen belgelerde fotoğraf yapıştırmayı unutmayınız.</a:t>
            </a:r>
          </a:p>
        </p:txBody>
      </p:sp>
    </p:spTree>
    <p:extLst>
      <p:ext uri="{BB962C8B-B14F-4D97-AF65-F5344CB8AC3E}">
        <p14:creationId xmlns:p14="http://schemas.microsoft.com/office/powerpoint/2010/main" val="2545555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EEC-57E4-AC42-9610-EA8022AA8DC5}"/>
              </a:ext>
            </a:extLst>
          </p:cNvPr>
          <p:cNvSpPr>
            <a:spLocks noGrp="1"/>
          </p:cNvSpPr>
          <p:nvPr>
            <p:ph type="title"/>
          </p:nvPr>
        </p:nvSpPr>
        <p:spPr>
          <a:xfrm>
            <a:off x="581192" y="702156"/>
            <a:ext cx="11029616" cy="696338"/>
          </a:xfrm>
        </p:spPr>
        <p:txBody>
          <a:bodyPr/>
          <a:lstStyle/>
          <a:p>
            <a:r>
              <a:rPr lang="tr-TR" dirty="0"/>
              <a:t>Zorunlu staj Formu</a:t>
            </a:r>
          </a:p>
        </p:txBody>
      </p:sp>
      <p:pic>
        <p:nvPicPr>
          <p:cNvPr id="4" name="İçerik Yer Tutucusu 3"/>
          <p:cNvPicPr>
            <a:picLocks noGrp="1" noChangeAspect="1"/>
          </p:cNvPicPr>
          <p:nvPr>
            <p:ph idx="1"/>
          </p:nvPr>
        </p:nvPicPr>
        <p:blipFill>
          <a:blip r:embed="rId2"/>
          <a:stretch>
            <a:fillRect/>
          </a:stretch>
        </p:blipFill>
        <p:spPr>
          <a:xfrm>
            <a:off x="3517228" y="1398494"/>
            <a:ext cx="6159034" cy="5325929"/>
          </a:xfrm>
          <a:prstGeom prst="rect">
            <a:avLst/>
          </a:prstGeom>
        </p:spPr>
      </p:pic>
    </p:spTree>
    <p:extLst>
      <p:ext uri="{BB962C8B-B14F-4D97-AF65-F5344CB8AC3E}">
        <p14:creationId xmlns:p14="http://schemas.microsoft.com/office/powerpoint/2010/main" val="232418359"/>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258</TotalTime>
  <Words>1409</Words>
  <Application>Microsoft Office PowerPoint</Application>
  <PresentationFormat>Geniş ekran</PresentationFormat>
  <Paragraphs>92</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Univers</vt:lpstr>
      <vt:lpstr>Univers Condensed</vt:lpstr>
      <vt:lpstr>Wingdings</vt:lpstr>
      <vt:lpstr>Wingdings 2</vt:lpstr>
      <vt:lpstr>DividendVTI</vt:lpstr>
      <vt:lpstr>    ÇANKIRI KARATEKİN ÜNİVERSİTESİ          İNŞAAT MÜHENDİSLİĞİ BÖLÜMÜ                        STAJ BİLGİLENDİRME SUNUMU</vt:lpstr>
      <vt:lpstr>Genel esaslar</vt:lpstr>
      <vt:lpstr>Staj uygulama esasları</vt:lpstr>
      <vt:lpstr>PowerPoint Sunusu</vt:lpstr>
      <vt:lpstr>PowerPoint Sunusu</vt:lpstr>
      <vt:lpstr>PowerPoint Sunusu</vt:lpstr>
      <vt:lpstr>PowerPoint Sunusu</vt:lpstr>
      <vt:lpstr>                Staj Formları Hazırlama Kılavuzu </vt:lpstr>
      <vt:lpstr>Zorunlu staj Formu</vt:lpstr>
      <vt:lpstr>STAJ BAŞVURU FORMU (EK1)</vt:lpstr>
      <vt:lpstr>   Kurum Staj Değerlendirme Anket Formu(EK 2) </vt:lpstr>
      <vt:lpstr>Staj hazırlık sürecİ</vt:lpstr>
      <vt:lpstr>Ubis sisteminden staj başvurusu </vt:lpstr>
      <vt:lpstr>PowerPoint Sunusu</vt:lpstr>
      <vt:lpstr>PowerPoint Sunusu</vt:lpstr>
      <vt:lpstr>PowerPoint Sunusu</vt:lpstr>
      <vt:lpstr>Staj sürecİ</vt:lpstr>
      <vt:lpstr>Staj Sonrası süreç</vt:lpstr>
      <vt:lpstr>Önemli tarihler</vt:lpstr>
      <vt:lpstr>Staj defterİ</vt:lpstr>
      <vt:lpstr>PowerPoint Sunusu</vt:lpstr>
      <vt:lpstr>PowerPoint Sunusu</vt:lpstr>
      <vt:lpstr>PowerPoint Sunusu</vt:lpstr>
      <vt:lpstr>PowerPoint Sunusu</vt:lpstr>
      <vt:lpstr>PowerPoint Sunusu</vt:lpstr>
      <vt:lpstr>Staj Komİsyonu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ÇANKIRI KARATEKİN ÜNİVERSİTESİ          İNŞAAT MÜHENDİSLİĞİ BÖLÜMÜ                        STAJ BİLGİLENDİRME SUNUMU</dc:title>
  <dc:creator>EREN YURDAKUL</dc:creator>
  <cp:lastModifiedBy>MEHMET EMİN ÖZDEMİR</cp:lastModifiedBy>
  <cp:revision>34</cp:revision>
  <dcterms:created xsi:type="dcterms:W3CDTF">2020-05-20T19:22:01Z</dcterms:created>
  <dcterms:modified xsi:type="dcterms:W3CDTF">2021-05-25T10:45:38Z</dcterms:modified>
</cp:coreProperties>
</file>